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1" r:id="rId4"/>
    <p:sldId id="262" r:id="rId5"/>
    <p:sldId id="260" r:id="rId6"/>
    <p:sldId id="263" r:id="rId7"/>
    <p:sldId id="264" r:id="rId8"/>
    <p:sldId id="265" r:id="rId9"/>
    <p:sldId id="266" r:id="rId10"/>
    <p:sldId id="277" r:id="rId11"/>
    <p:sldId id="268" r:id="rId12"/>
    <p:sldId id="279" r:id="rId13"/>
    <p:sldId id="281" r:id="rId14"/>
    <p:sldId id="282" r:id="rId15"/>
    <p:sldId id="283" r:id="rId16"/>
    <p:sldId id="284" r:id="rId17"/>
    <p:sldId id="287" r:id="rId18"/>
    <p:sldId id="286" r:id="rId19"/>
    <p:sldId id="28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21.10.2021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 xmlns:p14="http://schemas.microsoft.com/office/powerpoint/2010/main"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21.10.2021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82192" y="642918"/>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ru-RU" sz="2400" b="1" dirty="0" err="1" smtClean="0">
                <a:solidFill>
                  <a:srgbClr val="C00000"/>
                </a:solidFill>
              </a:rPr>
              <a:t>Сорбциялық ерітінділеу</a:t>
            </a:r>
            <a:endParaRPr lang="ru-RU" sz="2400" dirty="0">
              <a:solidFill>
                <a:srgbClr val="C00000"/>
              </a:solidFill>
            </a:endParaRPr>
          </a:p>
        </p:txBody>
      </p:sp>
      <p:sp>
        <p:nvSpPr>
          <p:cNvPr id="3" name="Подзаголовок 2"/>
          <p:cNvSpPr>
            <a:spLocks noGrp="1"/>
          </p:cNvSpPr>
          <p:nvPr>
            <p:ph type="subTitle" idx="1"/>
          </p:nvPr>
        </p:nvSpPr>
        <p:spPr>
          <a:xfrm>
            <a:off x="224524" y="1196752"/>
            <a:ext cx="8640960" cy="2232248"/>
          </a:xfrm>
        </p:spPr>
        <p:txBody>
          <a:bodyPr>
            <a:noAutofit/>
          </a:bodyPr>
          <a:lstStyle/>
          <a:p>
            <a:pPr algn="l"/>
            <a:r>
              <a:rPr lang="ru-RU" sz="2400" b="1" dirty="0" smtClean="0"/>
              <a:t>    </a:t>
            </a:r>
            <a:r>
              <a:rPr lang="ru-RU" sz="2400" b="1" i="1" dirty="0" smtClean="0">
                <a:solidFill>
                  <a:schemeClr val="tx2">
                    <a:lumMod val="75000"/>
                  </a:schemeClr>
                </a:solidFill>
              </a:rPr>
              <a:t>1. </a:t>
            </a:r>
            <a:r>
              <a:rPr lang="ru-RU" sz="2400" b="1" i="1" dirty="0" err="1" smtClean="0">
                <a:solidFill>
                  <a:schemeClr val="tx2">
                    <a:lumMod val="75000"/>
                  </a:schemeClr>
                </a:solidFill>
              </a:rPr>
              <a:t>Ионитт</a:t>
            </a:r>
            <a:r>
              <a:rPr lang="kk-KZ" sz="2400" b="1" i="1" dirty="0" smtClean="0">
                <a:solidFill>
                  <a:schemeClr val="tx2">
                    <a:lumMod val="75000"/>
                  </a:schemeClr>
                </a:solidFill>
              </a:rPr>
              <a:t>ің р</a:t>
            </a:r>
            <a:r>
              <a:rPr lang="ru-RU" sz="2400" b="1" i="1" dirty="0" err="1" smtClean="0">
                <a:solidFill>
                  <a:schemeClr val="tx2">
                    <a:lumMod val="75000"/>
                  </a:schemeClr>
                </a:solidFill>
              </a:rPr>
              <a:t>егенерациясы</a:t>
            </a:r>
            <a:endParaRPr lang="ru-RU" sz="2400" i="1" dirty="0" smtClean="0">
              <a:solidFill>
                <a:schemeClr val="tx2">
                  <a:lumMod val="75000"/>
                </a:schemeClr>
              </a:solidFill>
            </a:endParaRPr>
          </a:p>
          <a:p>
            <a:pPr marL="457200" indent="-457200" algn="l"/>
            <a:r>
              <a:rPr lang="ru-RU" sz="2400" b="1" i="1" dirty="0" smtClean="0">
                <a:solidFill>
                  <a:schemeClr val="tx2">
                    <a:lumMod val="75000"/>
                  </a:schemeClr>
                </a:solidFill>
              </a:rPr>
              <a:t>    2. </a:t>
            </a:r>
            <a:r>
              <a:rPr lang="ru-RU" sz="2400" b="1" i="1" dirty="0" err="1" smtClean="0">
                <a:solidFill>
                  <a:schemeClr val="tx2">
                    <a:lumMod val="75000"/>
                  </a:schemeClr>
                </a:solidFill>
              </a:rPr>
              <a:t>Тиомочевиналық ерітінділерден</a:t>
            </a:r>
            <a:r>
              <a:rPr lang="ru-RU" sz="2400" b="1" i="1" dirty="0" smtClean="0">
                <a:solidFill>
                  <a:schemeClr val="tx2">
                    <a:lumMod val="75000"/>
                  </a:schemeClr>
                </a:solidFill>
              </a:rPr>
              <a:t> </a:t>
            </a:r>
            <a:r>
              <a:rPr lang="ru-RU" sz="2400" b="1" i="1" dirty="0" err="1" smtClean="0">
                <a:solidFill>
                  <a:schemeClr val="tx2">
                    <a:lumMod val="75000"/>
                  </a:schemeClr>
                </a:solidFill>
              </a:rPr>
              <a:t>алтынды</a:t>
            </a:r>
            <a:r>
              <a:rPr lang="ru-RU" sz="2400" b="1" i="1" dirty="0" smtClean="0">
                <a:solidFill>
                  <a:schemeClr val="tx2">
                    <a:lumMod val="75000"/>
                  </a:schemeClr>
                </a:solidFill>
              </a:rPr>
              <a:t> </a:t>
            </a:r>
            <a:r>
              <a:rPr lang="ru-RU" sz="2400" b="1" i="1" dirty="0" err="1" smtClean="0">
                <a:solidFill>
                  <a:schemeClr val="tx2">
                    <a:lumMod val="75000"/>
                  </a:schemeClr>
                </a:solidFill>
              </a:rPr>
              <a:t>тұндыру</a:t>
            </a:r>
            <a:endParaRPr lang="ru-RU" sz="2400" i="1" dirty="0" smtClean="0">
              <a:solidFill>
                <a:schemeClr val="tx2">
                  <a:lumMod val="75000"/>
                </a:schemeClr>
              </a:solidFill>
            </a:endParaRPr>
          </a:p>
          <a:p>
            <a:pPr marL="457200" indent="-457200" algn="l"/>
            <a:r>
              <a:rPr lang="ru-RU" sz="2400" b="1" i="1" dirty="0" smtClean="0">
                <a:solidFill>
                  <a:schemeClr val="tx2">
                    <a:lumMod val="75000"/>
                  </a:schemeClr>
                </a:solidFill>
              </a:rPr>
              <a:t>    3. </a:t>
            </a:r>
            <a:r>
              <a:rPr lang="ru-RU" sz="2400" b="1" i="1" dirty="0" err="1" smtClean="0">
                <a:solidFill>
                  <a:schemeClr val="tx2">
                    <a:lumMod val="75000"/>
                  </a:schemeClr>
                </a:solidFill>
              </a:rPr>
              <a:t>Белсенді</a:t>
            </a:r>
            <a:r>
              <a:rPr lang="ru-RU" sz="2400" b="1" i="1" dirty="0" smtClean="0">
                <a:solidFill>
                  <a:schemeClr val="tx2">
                    <a:lumMod val="75000"/>
                  </a:schemeClr>
                </a:solidFill>
              </a:rPr>
              <a:t> </a:t>
            </a:r>
            <a:r>
              <a:rPr lang="ru-RU" sz="2400" b="1" i="1" dirty="0" err="1" smtClean="0">
                <a:solidFill>
                  <a:schemeClr val="tx2">
                    <a:lumMod val="75000"/>
                  </a:schemeClr>
                </a:solidFill>
              </a:rPr>
              <a:t>көмірмен сорбциялау</a:t>
            </a:r>
            <a:r>
              <a:rPr lang="ru-RU" sz="2400" b="1" i="1" dirty="0" smtClean="0">
                <a:solidFill>
                  <a:schemeClr val="tx2">
                    <a:lumMod val="75000"/>
                  </a:schemeClr>
                </a:solidFill>
              </a:rPr>
              <a:t> </a:t>
            </a:r>
            <a:endParaRPr lang="ru-RU" sz="2400" i="1" dirty="0" smtClean="0">
              <a:solidFill>
                <a:schemeClr val="tx2">
                  <a:lumMod val="75000"/>
                </a:schemeClr>
              </a:solidFill>
            </a:endParaRPr>
          </a:p>
          <a:p>
            <a:pPr marL="457200" indent="-457200" algn="just"/>
            <a:endParaRPr lang="ru-RU" sz="2400" b="1" i="1" dirty="0" smtClean="0">
              <a:solidFill>
                <a:schemeClr val="tx2">
                  <a:lumMod val="50000"/>
                </a:schemeClr>
              </a:solidFill>
            </a:endParaRPr>
          </a:p>
          <a:p>
            <a:pPr marL="457200" indent="-457200" algn="just"/>
            <a:endParaRPr lang="ru-RU" sz="2400" b="1" dirty="0" smtClean="0"/>
          </a:p>
          <a:p>
            <a:pPr marL="457200" indent="-457200" algn="just"/>
            <a:endParaRPr lang="ru-RU" sz="2400" dirty="0" smtClean="0"/>
          </a:p>
          <a:p>
            <a:pPr marL="457200" indent="-457200" algn="just"/>
            <a:endParaRPr lang="ru-RU" sz="2400" dirty="0" smtClean="0"/>
          </a:p>
          <a:p>
            <a:pPr marL="457200" indent="-457200" algn="just"/>
            <a:endParaRPr lang="ru-RU" sz="2400" b="1" i="1"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 курс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122" name="AutoShape 2" descr="Золото картинки, стоковые фото Золото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4"/>
          <a:srcRect/>
          <a:stretch>
            <a:fillRect/>
          </a:stretch>
        </p:blipFill>
        <p:spPr bwMode="auto">
          <a:xfrm>
            <a:off x="571472" y="3643314"/>
            <a:ext cx="3357586" cy="2786082"/>
          </a:xfrm>
          <a:prstGeom prst="rect">
            <a:avLst/>
          </a:prstGeom>
          <a:noFill/>
          <a:ln w="9525">
            <a:noFill/>
            <a:miter lim="800000"/>
            <a:headEnd/>
            <a:tailEnd/>
          </a:ln>
          <a:effectLst/>
        </p:spPr>
      </p:pic>
      <p:pic>
        <p:nvPicPr>
          <p:cNvPr id="5125" name="Picture 5" descr="Серебро 925 пробы. Что такое 925 проба? История возникновения - SilverS"/>
          <p:cNvPicPr>
            <a:picLocks noChangeAspect="1" noChangeArrowheads="1"/>
          </p:cNvPicPr>
          <p:nvPr/>
        </p:nvPicPr>
        <p:blipFill>
          <a:blip r:embed="rId5"/>
          <a:srcRect/>
          <a:stretch>
            <a:fillRect/>
          </a:stretch>
        </p:blipFill>
        <p:spPr bwMode="auto">
          <a:xfrm>
            <a:off x="4643438" y="3571876"/>
            <a:ext cx="4193902" cy="3009893"/>
          </a:xfrm>
          <a:prstGeom prst="rect">
            <a:avLst/>
          </a:prstGeom>
          <a:noFill/>
        </p:spPr>
      </p:pic>
    </p:spTree>
    <p:extLst>
      <p:ext uri="{BB962C8B-B14F-4D97-AF65-F5344CB8AC3E}">
        <p14:creationId xmlns="" xmlns:p14="http://schemas.microsoft.com/office/powerpoint/2010/main"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00034" y="714356"/>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title"/>
          </p:nvPr>
        </p:nvSpPr>
        <p:spPr/>
        <p:txBody>
          <a:bodyPr>
            <a:noAutofit/>
          </a:bodyPr>
          <a:lstStyle/>
          <a:p>
            <a:r>
              <a:rPr lang="ru-RU" sz="3200" b="1" dirty="0" smtClean="0"/>
              <a:t/>
            </a:r>
            <a:br>
              <a:rPr lang="ru-RU" sz="3200" b="1" dirty="0" smtClean="0"/>
            </a:br>
            <a:r>
              <a:rPr lang="ru-RU" sz="3200" b="1" dirty="0" smtClean="0"/>
              <a:t/>
            </a:r>
            <a:br>
              <a:rPr lang="ru-RU" sz="3200" b="1" dirty="0" smtClean="0"/>
            </a:br>
            <a:r>
              <a:rPr lang="ru-RU" sz="3200" b="1" dirty="0" smtClean="0"/>
              <a:t/>
            </a:r>
            <a:br>
              <a:rPr lang="ru-RU" sz="3200" b="1" dirty="0" smtClean="0"/>
            </a:br>
            <a:r>
              <a:rPr lang="ru-RU" sz="3200" b="1" dirty="0" smtClean="0"/>
              <a:t/>
            </a:r>
            <a:br>
              <a:rPr lang="ru-RU" sz="3200" b="1" dirty="0" smtClean="0"/>
            </a:br>
            <a:r>
              <a:rPr lang="ru-RU" sz="2400" b="1" dirty="0" smtClean="0"/>
              <a:t> </a:t>
            </a:r>
            <a:r>
              <a:rPr lang="ru-RU" sz="2400" b="1" i="1" dirty="0" smtClean="0">
                <a:solidFill>
                  <a:srgbClr val="C00000"/>
                </a:solidFill>
              </a:rPr>
              <a:t>1 </a:t>
            </a:r>
            <a:r>
              <a:rPr lang="ru-RU" sz="2400" b="1" i="1" dirty="0" err="1" smtClean="0">
                <a:solidFill>
                  <a:srgbClr val="C00000"/>
                </a:solidFill>
              </a:rPr>
              <a:t>Ионитт</a:t>
            </a:r>
            <a:r>
              <a:rPr lang="kk-KZ" sz="2400" b="1" i="1" dirty="0" smtClean="0">
                <a:solidFill>
                  <a:srgbClr val="C00000"/>
                </a:solidFill>
              </a:rPr>
              <a:t>ің р</a:t>
            </a:r>
            <a:r>
              <a:rPr lang="ru-RU" sz="2400" b="1" i="1" dirty="0" err="1" smtClean="0">
                <a:solidFill>
                  <a:srgbClr val="C00000"/>
                </a:solidFill>
              </a:rPr>
              <a:t>егенерациясы</a:t>
            </a:r>
            <a:r>
              <a:rPr lang="ru-RU" sz="2400" i="1" dirty="0" smtClean="0">
                <a:solidFill>
                  <a:srgbClr val="C00000"/>
                </a:solidFill>
              </a:rPr>
              <a:t/>
            </a:r>
            <a:br>
              <a:rPr lang="ru-RU" sz="2400" i="1" dirty="0" smtClean="0">
                <a:solidFill>
                  <a:srgbClr val="C00000"/>
                </a:solidFill>
              </a:rPr>
            </a:br>
            <a:r>
              <a:rPr lang="ru-RU" sz="3200" dirty="0" smtClean="0"/>
              <a:t/>
            </a:r>
            <a:br>
              <a:rPr lang="ru-RU" sz="3200" dirty="0" smtClean="0"/>
            </a:br>
            <a:r>
              <a:rPr lang="ru-RU" sz="3200" i="1" dirty="0" smtClean="0"/>
              <a:t/>
            </a:r>
            <a:br>
              <a:rPr lang="ru-RU" sz="3200" i="1" dirty="0" smtClean="0"/>
            </a:br>
            <a:r>
              <a:rPr lang="ru-RU" sz="3200" b="1" i="1" dirty="0" smtClean="0">
                <a:latin typeface="Arial" panose="020B0604020202020204" pitchFamily="34" charset="0"/>
                <a:cs typeface="Arial" panose="020B0604020202020204" pitchFamily="34" charset="0"/>
              </a:rPr>
              <a:t/>
            </a:r>
            <a:br>
              <a:rPr lang="ru-RU" sz="3200" b="1" i="1" dirty="0" smtClean="0">
                <a:latin typeface="Arial" panose="020B0604020202020204" pitchFamily="34" charset="0"/>
                <a:cs typeface="Arial" panose="020B0604020202020204" pitchFamily="34" charset="0"/>
              </a:rPr>
            </a:br>
            <a:endParaRPr lang="ru-RU" sz="32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idx="1"/>
          </p:nvPr>
        </p:nvSpPr>
        <p:spPr>
          <a:xfrm>
            <a:off x="457200" y="1500174"/>
            <a:ext cx="8229600" cy="4625989"/>
          </a:xfrm>
        </p:spPr>
        <p:txBody>
          <a:bodyPr>
            <a:noAutofit/>
          </a:bodyPr>
          <a:lstStyle/>
          <a:p>
            <a:r>
              <a:rPr lang="ru-RU" sz="2000" dirty="0" err="1" smtClean="0"/>
              <a:t>Қаныққан </a:t>
            </a:r>
            <a:r>
              <a:rPr lang="ru-RU" sz="2000" dirty="0" smtClean="0"/>
              <a:t>ионит </a:t>
            </a:r>
            <a:r>
              <a:rPr lang="ru-RU" sz="2000" dirty="0" err="1" smtClean="0"/>
              <a:t>алтыннан</a:t>
            </a:r>
            <a:r>
              <a:rPr lang="ru-RU" sz="2000" dirty="0" smtClean="0"/>
              <a:t> </a:t>
            </a:r>
            <a:r>
              <a:rPr lang="ru-RU" sz="2000" dirty="0" err="1" smtClean="0"/>
              <a:t>басқа айтарлықтай қоспалардан тұрады </a:t>
            </a:r>
            <a:r>
              <a:rPr lang="ru-RU" sz="2000" dirty="0" smtClean="0"/>
              <a:t>– </a:t>
            </a:r>
            <a:r>
              <a:rPr lang="ru-RU" sz="2000" dirty="0" err="1" smtClean="0"/>
              <a:t>темір</a:t>
            </a:r>
            <a:r>
              <a:rPr lang="ru-RU" sz="2000" dirty="0" smtClean="0"/>
              <a:t>, мыс, </a:t>
            </a:r>
            <a:r>
              <a:rPr lang="ru-RU" sz="2000" dirty="0" err="1" smtClean="0"/>
              <a:t>мырыш</a:t>
            </a:r>
            <a:r>
              <a:rPr lang="ru-RU" sz="2000" dirty="0" smtClean="0"/>
              <a:t>, никель, CN</a:t>
            </a:r>
            <a:r>
              <a:rPr lang="ru-RU" sz="2000" baseline="30000" dirty="0" smtClean="0"/>
              <a:t>-</a:t>
            </a:r>
            <a:r>
              <a:rPr lang="ru-RU" sz="2000" dirty="0" smtClean="0"/>
              <a:t> </a:t>
            </a:r>
            <a:r>
              <a:rPr lang="ru-RU" sz="2000" dirty="0" err="1" smtClean="0"/>
              <a:t>иондары</a:t>
            </a:r>
            <a:r>
              <a:rPr lang="ru-RU" sz="2000" dirty="0" smtClean="0"/>
              <a:t> </a:t>
            </a:r>
            <a:r>
              <a:rPr lang="ru-RU" sz="2000" dirty="0" err="1" smtClean="0"/>
              <a:t>және </a:t>
            </a:r>
            <a:r>
              <a:rPr lang="ru-RU" sz="2000" dirty="0" smtClean="0"/>
              <a:t>т.б. </a:t>
            </a:r>
            <a:r>
              <a:rPr lang="ru-RU" sz="2000" dirty="0" err="1" smtClean="0"/>
              <a:t>Алтынды</a:t>
            </a:r>
            <a:r>
              <a:rPr lang="ru-RU" sz="2000" dirty="0" smtClean="0"/>
              <a:t> </a:t>
            </a:r>
            <a:r>
              <a:rPr lang="ru-RU" sz="2000" dirty="0" err="1" smtClean="0"/>
              <a:t>алу</a:t>
            </a:r>
            <a:r>
              <a:rPr lang="ru-RU" sz="2000" dirty="0" smtClean="0"/>
              <a:t> </a:t>
            </a:r>
            <a:r>
              <a:rPr lang="ru-RU" sz="2000" dirty="0" err="1" smtClean="0"/>
              <a:t>және қоспаларды кетіру</a:t>
            </a:r>
            <a:r>
              <a:rPr lang="ru-RU" sz="2000" dirty="0" smtClean="0"/>
              <a:t> </a:t>
            </a:r>
            <a:r>
              <a:rPr lang="ru-RU" sz="2000" dirty="0" err="1" smtClean="0"/>
              <a:t>үшін </a:t>
            </a:r>
            <a:r>
              <a:rPr lang="ru-RU" sz="2000" dirty="0" smtClean="0"/>
              <a:t>ионит </a:t>
            </a:r>
            <a:r>
              <a:rPr lang="ru-RU" sz="2000" dirty="0" err="1" smtClean="0"/>
              <a:t>қалпына келтіріледі</a:t>
            </a:r>
            <a:r>
              <a:rPr lang="ru-RU" sz="2000" dirty="0" smtClean="0"/>
              <a:t>. Регенерация </a:t>
            </a:r>
            <a:r>
              <a:rPr lang="ru-RU" sz="2000" dirty="0" err="1" smtClean="0"/>
              <a:t>нәтижесінде оның сорбциялық қасиеттері қалпына келтіріледі</a:t>
            </a:r>
            <a:r>
              <a:rPr lang="ru-RU" sz="2000" dirty="0" smtClean="0"/>
              <a:t>, </a:t>
            </a:r>
            <a:r>
              <a:rPr lang="ru-RU" sz="2000" dirty="0" err="1" smtClean="0"/>
              <a:t>бұл </a:t>
            </a:r>
            <a:r>
              <a:rPr lang="ru-RU" sz="2000" dirty="0" smtClean="0"/>
              <a:t>оны </a:t>
            </a:r>
            <a:r>
              <a:rPr lang="ru-RU" sz="2000" dirty="0" err="1" smtClean="0"/>
              <a:t>бірнеше</a:t>
            </a:r>
            <a:r>
              <a:rPr lang="ru-RU" sz="2000" dirty="0" smtClean="0"/>
              <a:t> </a:t>
            </a:r>
            <a:r>
              <a:rPr lang="ru-RU" sz="2000" dirty="0" err="1" smtClean="0"/>
              <a:t>рет</a:t>
            </a:r>
            <a:r>
              <a:rPr lang="ru-RU" sz="2000" dirty="0" smtClean="0"/>
              <a:t> </a:t>
            </a:r>
            <a:r>
              <a:rPr lang="ru-RU" sz="2000" dirty="0" err="1" smtClean="0"/>
              <a:t>қолдануға мүмкіндік береді</a:t>
            </a:r>
            <a:r>
              <a:rPr lang="ru-RU" sz="2000" dirty="0" smtClean="0"/>
              <a:t>. </a:t>
            </a:r>
            <a:r>
              <a:rPr lang="ru-RU" sz="2000" dirty="0" err="1" smtClean="0"/>
              <a:t>Процесске</a:t>
            </a:r>
            <a:r>
              <a:rPr lang="ru-RU" sz="2000" dirty="0" smtClean="0"/>
              <a:t> </a:t>
            </a:r>
            <a:r>
              <a:rPr lang="ru-RU" sz="2000" dirty="0" err="1" smtClean="0"/>
              <a:t>жаңа ионитті</a:t>
            </a:r>
            <a:r>
              <a:rPr lang="ru-RU" sz="2000" dirty="0" smtClean="0"/>
              <a:t> </a:t>
            </a:r>
            <a:r>
              <a:rPr lang="ru-RU" sz="2000" dirty="0" err="1" smtClean="0"/>
              <a:t>енгізу</a:t>
            </a:r>
            <a:r>
              <a:rPr lang="ru-RU" sz="2000" dirty="0" smtClean="0"/>
              <a:t> </a:t>
            </a:r>
            <a:r>
              <a:rPr lang="ru-RU" sz="2000" dirty="0" err="1" smtClean="0"/>
              <a:t>шайырдың механикалық жоғалуын толтыру</a:t>
            </a:r>
            <a:r>
              <a:rPr lang="ru-RU" sz="2000" dirty="0" smtClean="0"/>
              <a:t> </a:t>
            </a:r>
            <a:r>
              <a:rPr lang="ru-RU" sz="2000" dirty="0" err="1" smtClean="0"/>
              <a:t>үшін қажет, </a:t>
            </a:r>
            <a:r>
              <a:rPr lang="ru-RU" sz="2000" dirty="0" smtClean="0"/>
              <a:t>оны </a:t>
            </a:r>
            <a:r>
              <a:rPr lang="ru-RU" sz="2000" dirty="0" err="1" smtClean="0"/>
              <a:t>енгізу</a:t>
            </a:r>
            <a:r>
              <a:rPr lang="ru-RU" sz="2000" dirty="0" smtClean="0"/>
              <a:t> </a:t>
            </a:r>
            <a:r>
              <a:rPr lang="ru-RU" sz="2000" dirty="0" err="1" smtClean="0"/>
              <a:t>минимумға дейін</a:t>
            </a:r>
            <a:r>
              <a:rPr lang="ru-RU" sz="2000" dirty="0" smtClean="0"/>
              <a:t> </a:t>
            </a:r>
            <a:r>
              <a:rPr lang="ru-RU" sz="2000" dirty="0" err="1" smtClean="0"/>
              <a:t>азаяды</a:t>
            </a:r>
            <a:r>
              <a:rPr lang="ru-RU" sz="2000" dirty="0" smtClean="0"/>
              <a:t>.</a:t>
            </a:r>
          </a:p>
          <a:p>
            <a:r>
              <a:rPr lang="ru-RU" sz="2000" i="1" dirty="0" err="1" smtClean="0"/>
              <a:t>Ионитті</a:t>
            </a:r>
            <a:r>
              <a:rPr lang="ru-RU" sz="2000" i="1" dirty="0" smtClean="0"/>
              <a:t> </a:t>
            </a:r>
            <a:r>
              <a:rPr lang="ru-RU" sz="2000" i="1" dirty="0" err="1" smtClean="0"/>
              <a:t>регенерациялау</a:t>
            </a:r>
            <a:r>
              <a:rPr lang="ru-RU" sz="2000" i="1" dirty="0" smtClean="0"/>
              <a:t> </a:t>
            </a:r>
            <a:r>
              <a:rPr lang="ru-RU" sz="2000" dirty="0" smtClean="0"/>
              <a:t>– </a:t>
            </a:r>
            <a:r>
              <a:rPr lang="ru-RU" sz="2000" dirty="0" err="1" smtClean="0"/>
              <a:t>сорбциялық технологияның күрделі және жауапты</a:t>
            </a:r>
            <a:r>
              <a:rPr lang="ru-RU" sz="2000" dirty="0" smtClean="0"/>
              <a:t> </a:t>
            </a:r>
            <a:r>
              <a:rPr lang="ru-RU" sz="2000" dirty="0" err="1" smtClean="0"/>
              <a:t>бөлігі.</a:t>
            </a:r>
            <a:r>
              <a:rPr lang="ru-RU" sz="2000" dirty="0" smtClean="0"/>
              <a:t> </a:t>
            </a:r>
            <a:r>
              <a:rPr lang="ru-RU" sz="2000" dirty="0" err="1" smtClean="0"/>
              <a:t>Ол</a:t>
            </a:r>
            <a:r>
              <a:rPr lang="ru-RU" sz="2000" dirty="0" smtClean="0"/>
              <a:t> </a:t>
            </a:r>
            <a:r>
              <a:rPr lang="ru-RU" sz="2000" dirty="0" err="1" smtClean="0"/>
              <a:t>әр түрлі еріткіштермен</a:t>
            </a:r>
            <a:r>
              <a:rPr lang="ru-RU" sz="2000" dirty="0" smtClean="0"/>
              <a:t> алтын мен </a:t>
            </a:r>
            <a:r>
              <a:rPr lang="ru-RU" sz="2000" dirty="0" err="1" smtClean="0"/>
              <a:t>қоспаларды десорбциялаудан</a:t>
            </a:r>
            <a:r>
              <a:rPr lang="ru-RU" sz="2000" dirty="0" smtClean="0"/>
              <a:t> (</a:t>
            </a:r>
            <a:r>
              <a:rPr lang="ru-RU" sz="2000" dirty="0" err="1" smtClean="0"/>
              <a:t>элюациялаудан</a:t>
            </a:r>
            <a:r>
              <a:rPr lang="ru-RU" sz="2000" dirty="0" smtClean="0"/>
              <a:t>) </a:t>
            </a:r>
            <a:r>
              <a:rPr lang="ru-RU" sz="2000" dirty="0" err="1" smtClean="0"/>
              <a:t>тұрады</a:t>
            </a:r>
            <a:r>
              <a:rPr lang="ru-RU" sz="2000" dirty="0" smtClean="0"/>
              <a:t>. Десорбция </a:t>
            </a:r>
            <a:r>
              <a:rPr lang="ru-RU" sz="2000" dirty="0" err="1" smtClean="0"/>
              <a:t>тік</a:t>
            </a:r>
            <a:r>
              <a:rPr lang="ru-RU" sz="2000" dirty="0" smtClean="0"/>
              <a:t> колоннада </a:t>
            </a:r>
            <a:r>
              <a:rPr lang="ru-RU" sz="2000" dirty="0" err="1" smtClean="0"/>
              <a:t>орналасқан шайыр</a:t>
            </a:r>
            <a:r>
              <a:rPr lang="ru-RU" sz="2000" dirty="0" smtClean="0"/>
              <a:t> </a:t>
            </a:r>
            <a:r>
              <a:rPr lang="ru-RU" sz="2000" dirty="0" err="1" smtClean="0"/>
              <a:t>қабаты арқылы десорбациялайтын</a:t>
            </a:r>
            <a:r>
              <a:rPr lang="ru-RU" sz="2000" dirty="0" smtClean="0"/>
              <a:t> </a:t>
            </a:r>
            <a:r>
              <a:rPr lang="ru-RU" sz="2000" dirty="0" err="1" smtClean="0"/>
              <a:t>ерітіндіні</a:t>
            </a:r>
            <a:r>
              <a:rPr lang="ru-RU" sz="2000" dirty="0" smtClean="0"/>
              <a:t> (</a:t>
            </a:r>
            <a:r>
              <a:rPr lang="ru-RU" sz="2000" dirty="0" err="1" smtClean="0"/>
              <a:t>элюентті</a:t>
            </a:r>
            <a:r>
              <a:rPr lang="ru-RU" sz="2000" dirty="0" smtClean="0"/>
              <a:t>) </a:t>
            </a:r>
            <a:r>
              <a:rPr lang="ru-RU" sz="2000" dirty="0" err="1" smtClean="0"/>
              <a:t>өткізу арқылы динамикалық жағдайларда жүргізіледі</a:t>
            </a:r>
            <a:r>
              <a:rPr lang="ru-RU" sz="2000" dirty="0" smtClean="0"/>
              <a:t>. </a:t>
            </a:r>
            <a:r>
              <a:rPr lang="ru-RU" sz="2000" dirty="0" err="1" smtClean="0"/>
              <a:t>Динамикалық әдіс элюенттің ең </a:t>
            </a:r>
            <a:r>
              <a:rPr lang="ru-RU" sz="2000" dirty="0" smtClean="0"/>
              <a:t>аз </a:t>
            </a:r>
            <a:r>
              <a:rPr lang="ru-RU" sz="2000" dirty="0" err="1" smtClean="0"/>
              <a:t>шығыны кезінде</a:t>
            </a:r>
            <a:r>
              <a:rPr lang="ru-RU" sz="2000" dirty="0" smtClean="0"/>
              <a:t> </a:t>
            </a:r>
            <a:r>
              <a:rPr lang="ru-RU" sz="2000" dirty="0" err="1" smtClean="0"/>
              <a:t>десорбцияның жоғары дәрежесіне қол жеткізуге</a:t>
            </a:r>
            <a:r>
              <a:rPr lang="ru-RU" sz="2000" dirty="0" smtClean="0"/>
              <a:t> </a:t>
            </a:r>
            <a:r>
              <a:rPr lang="ru-RU" sz="2000" dirty="0" err="1" smtClean="0"/>
              <a:t>мүмкіндік береді</a:t>
            </a:r>
            <a:r>
              <a:rPr lang="ru-RU" sz="2000" dirty="0" smtClean="0"/>
              <a:t>.</a:t>
            </a:r>
          </a:p>
          <a:p>
            <a:pPr>
              <a:buNone/>
            </a:pPr>
            <a:endParaRPr lang="ru-RU" sz="2000"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i="1" dirty="0" smtClean="0">
                <a:solidFill>
                  <a:schemeClr val="accent1">
                    <a:lumMod val="75000"/>
                  </a:schemeClr>
                </a:solidFill>
                <a:latin typeface="Arial" panose="020B0604020202020204" pitchFamily="34" charset="0"/>
                <a:cs typeface="Arial" panose="020B0604020202020204" pitchFamily="34" charset="0"/>
              </a:rPr>
              <a:t>«</a:t>
            </a: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a:t>
            </a:r>
            <a:r>
              <a:rPr lang="ru-RU" i="1" dirty="0" smtClean="0">
                <a:solidFill>
                  <a:schemeClr val="accent1">
                    <a:lumMod val="75000"/>
                  </a:schemeClr>
                </a:solidFill>
                <a:latin typeface="Arial" panose="020B0604020202020204" pitchFamily="34" charset="0"/>
                <a:cs typeface="Arial" panose="020B0604020202020204" pitchFamily="34" charset="0"/>
              </a:rPr>
              <a:t>» </a:t>
            </a:r>
            <a:r>
              <a:rPr lang="ru-RU" i="1" dirty="0" err="1" smtClean="0">
                <a:solidFill>
                  <a:schemeClr val="accent1">
                    <a:lumMod val="75000"/>
                  </a:schemeClr>
                </a:solidFill>
                <a:latin typeface="Arial" panose="020B0604020202020204" pitchFamily="34" charset="0"/>
                <a:cs typeface="Arial" panose="020B0604020202020204" pitchFamily="34" charset="0"/>
              </a:rPr>
              <a:t>курс.Тема</a:t>
            </a:r>
            <a:r>
              <a:rPr lang="ru-RU" i="1" dirty="0" smtClean="0">
                <a:solidFill>
                  <a:schemeClr val="accent1">
                    <a:lumMod val="75000"/>
                  </a:schemeClr>
                </a:solidFill>
                <a:latin typeface="Arial" panose="020B0604020202020204" pitchFamily="34" charset="0"/>
                <a:cs typeface="Arial" panose="020B0604020202020204" pitchFamily="34" charset="0"/>
              </a:rPr>
              <a:t> 1. </a:t>
            </a:r>
            <a:endParaRPr lang="ru-RU" i="1" dirty="0">
              <a:solidFill>
                <a:schemeClr val="accent1">
                  <a:lumMod val="75000"/>
                </a:schemeClr>
              </a:solidFill>
              <a:latin typeface="Arial" panose="020B0604020202020204" pitchFamily="34" charset="0"/>
              <a:cs typeface="Arial" panose="020B0604020202020204" pitchFamily="34" charset="0"/>
            </a:endParaRPr>
          </a:p>
        </p:txBody>
      </p:sp>
      <p:pic>
        <p:nvPicPr>
          <p:cNvPr id="19"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4282"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16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85786" y="214290"/>
            <a:ext cx="7901014" cy="857256"/>
          </a:xfrm>
        </p:spPr>
        <p:txBody>
          <a:bodyPr>
            <a:noAutofit/>
          </a:bodyPr>
          <a:lstStyle/>
          <a:p>
            <a:r>
              <a:rPr lang="ru-RU" sz="2800" b="1" i="1" dirty="0" smtClean="0"/>
              <a:t/>
            </a:r>
            <a:br>
              <a:rPr lang="ru-RU" sz="2800" b="1" i="1" dirty="0" smtClean="0"/>
            </a:br>
            <a:r>
              <a:rPr lang="ru-RU" sz="2800" b="1" i="1" dirty="0" err="1" smtClean="0">
                <a:solidFill>
                  <a:srgbClr val="C00000"/>
                </a:solidFill>
              </a:rPr>
              <a:t>Мұнарада ионитті</a:t>
            </a:r>
            <a:r>
              <a:rPr lang="ru-RU" sz="2800" b="1" i="1" dirty="0" smtClean="0">
                <a:solidFill>
                  <a:srgbClr val="C00000"/>
                </a:solidFill>
              </a:rPr>
              <a:t> </a:t>
            </a:r>
            <a:r>
              <a:rPr lang="ru-RU" sz="2800" b="1" i="1" dirty="0" err="1" smtClean="0">
                <a:solidFill>
                  <a:srgbClr val="C00000"/>
                </a:solidFill>
              </a:rPr>
              <a:t>элюирлеу</a:t>
            </a:r>
            <a:r>
              <a:rPr lang="ru-RU" sz="2800" b="1" i="1" dirty="0" smtClean="0">
                <a:solidFill>
                  <a:srgbClr val="C00000"/>
                </a:solidFill>
              </a:rPr>
              <a:t>:</a:t>
            </a:r>
            <a:br>
              <a:rPr lang="ru-RU" sz="2800" b="1" i="1" dirty="0" smtClean="0">
                <a:solidFill>
                  <a:srgbClr val="C00000"/>
                </a:solidFill>
              </a:rPr>
            </a:br>
            <a:r>
              <a:rPr lang="ru-RU" sz="2800" b="1" i="1" dirty="0" smtClean="0">
                <a:solidFill>
                  <a:srgbClr val="C00000"/>
                </a:solidFill>
              </a:rPr>
              <a:t>а – </a:t>
            </a:r>
            <a:r>
              <a:rPr lang="ru-RU" sz="2800" b="1" i="1" dirty="0" err="1" smtClean="0">
                <a:solidFill>
                  <a:srgbClr val="C00000"/>
                </a:solidFill>
              </a:rPr>
              <a:t>бастапқы </a:t>
            </a:r>
            <a:r>
              <a:rPr lang="ru-RU" sz="2800" b="1" i="1" dirty="0" smtClean="0">
                <a:solidFill>
                  <a:srgbClr val="C00000"/>
                </a:solidFill>
              </a:rPr>
              <a:t>ионит; б – </a:t>
            </a:r>
            <a:r>
              <a:rPr lang="ru-RU" sz="2800" b="1" i="1" dirty="0" err="1" smtClean="0">
                <a:solidFill>
                  <a:srgbClr val="C00000"/>
                </a:solidFill>
              </a:rPr>
              <a:t>элюирлеу</a:t>
            </a:r>
            <a:r>
              <a:rPr lang="ru-RU" sz="2800" b="1" i="1" dirty="0" smtClean="0">
                <a:solidFill>
                  <a:srgbClr val="C00000"/>
                </a:solidFill>
              </a:rPr>
              <a:t> </a:t>
            </a:r>
            <a:r>
              <a:rPr lang="ru-RU" sz="2800" b="1" i="1" dirty="0" err="1" smtClean="0">
                <a:solidFill>
                  <a:srgbClr val="C00000"/>
                </a:solidFill>
              </a:rPr>
              <a:t>процесіндегі</a:t>
            </a:r>
            <a:r>
              <a:rPr lang="ru-RU" sz="2800" b="1" i="1" dirty="0" smtClean="0">
                <a:solidFill>
                  <a:srgbClr val="C00000"/>
                </a:solidFill>
              </a:rPr>
              <a:t> ионит </a:t>
            </a:r>
            <a:r>
              <a:rPr lang="ru-RU" sz="2800" i="1" dirty="0" smtClean="0"/>
              <a:t/>
            </a:r>
            <a:br>
              <a:rPr lang="ru-RU" sz="2800" i="1" dirty="0" smtClean="0"/>
            </a:br>
            <a:endParaRPr lang="ru-RU" sz="2800" i="1"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Содержимое 6"/>
          <p:cNvPicPr>
            <a:picLocks noGrp="1"/>
          </p:cNvPicPr>
          <p:nvPr>
            <p:ph idx="1"/>
          </p:nvPr>
        </p:nvPicPr>
        <p:blipFill>
          <a:blip r:embed="rId3"/>
          <a:srcRect l="63465" t="16784" r="26518" b="27502"/>
          <a:stretch>
            <a:fillRect/>
          </a:stretch>
        </p:blipFill>
        <p:spPr bwMode="auto">
          <a:xfrm>
            <a:off x="2714612" y="1357298"/>
            <a:ext cx="3929090" cy="550070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785786" y="642918"/>
            <a:ext cx="7858180" cy="5483245"/>
          </a:xfrm>
        </p:spPr>
        <p:txBody>
          <a:bodyPr>
            <a:normAutofit fontScale="70000" lnSpcReduction="20000"/>
          </a:bodyPr>
          <a:lstStyle/>
          <a:p>
            <a:endParaRPr lang="kk-KZ" dirty="0" smtClean="0"/>
          </a:p>
          <a:p>
            <a:r>
              <a:rPr lang="kk-KZ" dirty="0" smtClean="0"/>
              <a:t>Элюирлеуді тиімді жүргізу үшін элюациялаушы ерітіндіні дұрыс таңдау (ығыстырушы ионның ионитке жоғары жақындығы) қажет, оның концентрациясы жеткілікті мөлшерде жоғары болуы керек, ерітіндіні берудің жылдамдығы шектеулі болу керек, температураның жоғарылауы қажет. </a:t>
            </a:r>
            <a:r>
              <a:rPr lang="ru-RU" dirty="0" err="1" smtClean="0"/>
              <a:t>Бұл факторлар</a:t>
            </a:r>
            <a:r>
              <a:rPr lang="ru-RU" dirty="0" smtClean="0"/>
              <a:t> </a:t>
            </a:r>
            <a:r>
              <a:rPr lang="ru-RU" dirty="0" err="1" smtClean="0"/>
              <a:t>ионитті</a:t>
            </a:r>
            <a:r>
              <a:rPr lang="ru-RU" dirty="0" smtClean="0"/>
              <a:t> </a:t>
            </a:r>
            <a:r>
              <a:rPr lang="ru-RU" dirty="0" err="1" smtClean="0"/>
              <a:t>қалпына келтіру</a:t>
            </a:r>
            <a:r>
              <a:rPr lang="ru-RU" dirty="0" smtClean="0"/>
              <a:t> </a:t>
            </a:r>
            <a:r>
              <a:rPr lang="ru-RU" dirty="0" err="1" smtClean="0"/>
              <a:t>технологиясында</a:t>
            </a:r>
            <a:r>
              <a:rPr lang="ru-RU" dirty="0" smtClean="0"/>
              <a:t> да </a:t>
            </a:r>
            <a:r>
              <a:rPr lang="ru-RU" dirty="0" err="1" smtClean="0"/>
              <a:t>маңызды</a:t>
            </a:r>
            <a:r>
              <a:rPr lang="ru-RU" dirty="0" smtClean="0"/>
              <a:t>. </a:t>
            </a:r>
          </a:p>
          <a:p>
            <a:r>
              <a:rPr lang="kk-KZ" dirty="0" smtClean="0"/>
              <a:t>Алтынның ең тиімді десорбенті – CS(NH</a:t>
            </a:r>
            <a:r>
              <a:rPr lang="kk-KZ" baseline="-25000" dirty="0" smtClean="0"/>
              <a:t>2</a:t>
            </a:r>
            <a:r>
              <a:rPr lang="kk-KZ" dirty="0" smtClean="0"/>
              <a:t>)</a:t>
            </a:r>
            <a:r>
              <a:rPr lang="kk-KZ" baseline="-25000" dirty="0" smtClean="0"/>
              <a:t>2</a:t>
            </a:r>
            <a:r>
              <a:rPr lang="kk-KZ" dirty="0" smtClean="0"/>
              <a:t> тиомочевинаның күкірт немесе тұз қышқылы ерітінділері. Тиомочевинаның (ThiO) десорбциялық әсері оның алтынмен катионды типті [Au(ThiO)</a:t>
            </a:r>
            <a:r>
              <a:rPr lang="kk-KZ" baseline="-25000" dirty="0" smtClean="0"/>
              <a:t>2</a:t>
            </a:r>
            <a:r>
              <a:rPr lang="kk-KZ" dirty="0" smtClean="0"/>
              <a:t>] анион алмасу шайырымен ұсталмайтын берік комплекс құратындығына байланысты:</a:t>
            </a:r>
            <a:endParaRPr lang="ru-RU" dirty="0" smtClean="0"/>
          </a:p>
          <a:p>
            <a:pPr>
              <a:buNone/>
            </a:pPr>
            <a:r>
              <a:rPr lang="ru-RU" dirty="0" smtClean="0"/>
              <a:t> </a:t>
            </a:r>
          </a:p>
          <a:p>
            <a:pPr algn="r">
              <a:buNone/>
            </a:pPr>
            <a:r>
              <a:rPr lang="en-US" dirty="0" smtClean="0"/>
              <a:t>2RAu(CN)</a:t>
            </a:r>
            <a:r>
              <a:rPr lang="en-US" baseline="-25000" dirty="0" smtClean="0"/>
              <a:t>2</a:t>
            </a:r>
            <a:r>
              <a:rPr lang="en-US" dirty="0" smtClean="0"/>
              <a:t> + 4ThiO + 4</a:t>
            </a:r>
            <a:r>
              <a:rPr lang="ru-RU" dirty="0" smtClean="0"/>
              <a:t>Н</a:t>
            </a:r>
            <a:r>
              <a:rPr lang="en-US" baseline="30000" dirty="0" smtClean="0"/>
              <a:t>+</a:t>
            </a:r>
            <a:r>
              <a:rPr lang="en-US" dirty="0" smtClean="0"/>
              <a:t> + S</a:t>
            </a:r>
            <a:r>
              <a:rPr lang="ru-RU" dirty="0" smtClean="0"/>
              <a:t>О</a:t>
            </a:r>
            <a:r>
              <a:rPr lang="en-US" baseline="-25000" dirty="0" smtClean="0"/>
              <a:t>4</a:t>
            </a:r>
            <a:r>
              <a:rPr lang="en-US" baseline="30000" dirty="0" smtClean="0"/>
              <a:t>2-</a:t>
            </a:r>
            <a:r>
              <a:rPr lang="en-US" dirty="0" smtClean="0"/>
              <a:t> = R</a:t>
            </a:r>
            <a:r>
              <a:rPr lang="en-US" baseline="-25000" dirty="0" smtClean="0"/>
              <a:t>2</a:t>
            </a:r>
            <a:r>
              <a:rPr lang="en-US" dirty="0" smtClean="0"/>
              <a:t>S</a:t>
            </a:r>
            <a:r>
              <a:rPr lang="ru-RU" dirty="0" smtClean="0"/>
              <a:t>О</a:t>
            </a:r>
            <a:r>
              <a:rPr lang="en-US" baseline="-25000" dirty="0" smtClean="0"/>
              <a:t>4</a:t>
            </a:r>
            <a:r>
              <a:rPr lang="en-US" dirty="0" smtClean="0"/>
              <a:t> + 2 [Au (</a:t>
            </a:r>
            <a:r>
              <a:rPr lang="en-US" dirty="0" err="1" smtClean="0"/>
              <a:t>ThiO</a:t>
            </a:r>
            <a:r>
              <a:rPr lang="en-US" dirty="0" smtClean="0"/>
              <a:t>)</a:t>
            </a:r>
            <a:r>
              <a:rPr lang="en-US" baseline="-25000" dirty="0" smtClean="0"/>
              <a:t>2</a:t>
            </a:r>
            <a:r>
              <a:rPr lang="en-US" dirty="0" smtClean="0"/>
              <a:t>]</a:t>
            </a:r>
            <a:r>
              <a:rPr lang="en-US" baseline="30000" dirty="0" smtClean="0"/>
              <a:t>+</a:t>
            </a:r>
            <a:r>
              <a:rPr lang="en-US" dirty="0" smtClean="0"/>
              <a:t> + 4HCN    (180)</a:t>
            </a:r>
            <a:endParaRPr lang="ru-RU" dirty="0" smtClean="0"/>
          </a:p>
          <a:p>
            <a:pPr>
              <a:buNone/>
            </a:pPr>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571472" y="714356"/>
            <a:ext cx="7929618" cy="5411807"/>
          </a:xfrm>
        </p:spPr>
        <p:txBody>
          <a:bodyPr>
            <a:normAutofit fontScale="70000" lnSpcReduction="20000"/>
          </a:bodyPr>
          <a:lstStyle/>
          <a:p>
            <a:pPr>
              <a:buNone/>
            </a:pPr>
            <a:r>
              <a:rPr lang="ru-RU" dirty="0" smtClean="0"/>
              <a:t>          </a:t>
            </a:r>
            <a:r>
              <a:rPr lang="ru-RU" dirty="0" err="1" smtClean="0"/>
              <a:t>Десорбациялайтын</a:t>
            </a:r>
            <a:r>
              <a:rPr lang="ru-RU" dirty="0" smtClean="0"/>
              <a:t> </a:t>
            </a:r>
            <a:r>
              <a:rPr lang="ru-RU" dirty="0" err="1" smtClean="0"/>
              <a:t>ерітіндінің қышқыл</a:t>
            </a:r>
            <a:r>
              <a:rPr lang="kk-KZ" dirty="0" smtClean="0"/>
              <a:t>дық</a:t>
            </a:r>
            <a:r>
              <a:rPr lang="ru-RU" dirty="0" smtClean="0"/>
              <a:t> </a:t>
            </a:r>
            <a:r>
              <a:rPr lang="ru-RU" dirty="0" err="1" smtClean="0"/>
              <a:t>сипаты</a:t>
            </a:r>
            <a:r>
              <a:rPr lang="ru-RU" dirty="0" smtClean="0"/>
              <a:t> </a:t>
            </a:r>
            <a:r>
              <a:rPr lang="kk-KZ" dirty="0" smtClean="0"/>
              <a:t>цианидті ұшқыш </a:t>
            </a:r>
            <a:r>
              <a:rPr lang="kk-KZ" dirty="0" smtClean="0"/>
              <a:t>синильді </a:t>
            </a:r>
            <a:r>
              <a:rPr lang="ru-RU" dirty="0" err="1" smtClean="0"/>
              <a:t>қышқылы түрінде</a:t>
            </a:r>
            <a:r>
              <a:rPr lang="kk-KZ" dirty="0" smtClean="0"/>
              <a:t> бөлінуіне әсерін тигізеді де,  </a:t>
            </a:r>
            <a:r>
              <a:rPr lang="ru-RU" dirty="0" smtClean="0"/>
              <a:t>(180) реакция</a:t>
            </a:r>
            <a:r>
              <a:rPr lang="kk-KZ" dirty="0" smtClean="0"/>
              <a:t>ның</a:t>
            </a:r>
            <a:r>
              <a:rPr lang="ru-RU" dirty="0" smtClean="0"/>
              <a:t> </a:t>
            </a:r>
            <a:r>
              <a:rPr lang="ru-RU" dirty="0" err="1" smtClean="0"/>
              <a:t>тепе-теңдігін оңға ығыстыра</a:t>
            </a:r>
            <a:r>
              <a:rPr lang="kk-KZ" dirty="0" smtClean="0"/>
              <a:t>д</a:t>
            </a:r>
            <a:r>
              <a:rPr lang="ru-RU" dirty="0" err="1" smtClean="0"/>
              <a:t>ы</a:t>
            </a:r>
            <a:r>
              <a:rPr lang="kk-KZ" dirty="0" smtClean="0"/>
              <a:t>. </a:t>
            </a:r>
            <a:r>
              <a:rPr lang="ru-RU" dirty="0" smtClean="0"/>
              <a:t> </a:t>
            </a:r>
            <a:r>
              <a:rPr lang="ru-RU" dirty="0" smtClean="0"/>
              <a:t>Синил </a:t>
            </a:r>
            <a:r>
              <a:rPr lang="ru-RU" dirty="0" err="1" smtClean="0"/>
              <a:t>қышқылы цианидті</a:t>
            </a:r>
            <a:r>
              <a:rPr lang="ru-RU" dirty="0" smtClean="0"/>
              <a:t> </a:t>
            </a:r>
            <a:r>
              <a:rPr lang="ru-RU" dirty="0" err="1" smtClean="0"/>
              <a:t>жоюға ықпал етеді</a:t>
            </a:r>
            <a:r>
              <a:rPr lang="ru-RU" dirty="0" smtClean="0"/>
              <a:t>. </a:t>
            </a:r>
            <a:r>
              <a:rPr lang="kk-KZ" dirty="0" smtClean="0"/>
              <a:t>Десорбциялық</a:t>
            </a:r>
            <a:r>
              <a:rPr lang="ru-RU" dirty="0" smtClean="0"/>
              <a:t> </a:t>
            </a:r>
            <a:r>
              <a:rPr lang="ru-RU" dirty="0" err="1" smtClean="0"/>
              <a:t>ерітіндінің оңтайлы құрамы </a:t>
            </a:r>
            <a:r>
              <a:rPr lang="ru-RU" dirty="0" smtClean="0"/>
              <a:t>80-90 </a:t>
            </a:r>
            <a:r>
              <a:rPr lang="ru-RU" dirty="0" err="1" smtClean="0"/>
              <a:t>тиомочевина</a:t>
            </a:r>
            <a:r>
              <a:rPr lang="ru-RU" dirty="0" smtClean="0"/>
              <a:t> мен 20-30 г/л</a:t>
            </a:r>
            <a:r>
              <a:rPr lang="kk-KZ" dirty="0" smtClean="0"/>
              <a:t> күкірт</a:t>
            </a:r>
            <a:r>
              <a:rPr lang="ru-RU" dirty="0" smtClean="0"/>
              <a:t> </a:t>
            </a:r>
            <a:r>
              <a:rPr lang="ru-RU" dirty="0" err="1" smtClean="0"/>
              <a:t>қышқылының концентрациясына</a:t>
            </a:r>
            <a:r>
              <a:rPr lang="ru-RU" dirty="0" smtClean="0"/>
              <a:t> </a:t>
            </a:r>
            <a:r>
              <a:rPr lang="ru-RU" dirty="0" err="1" smtClean="0"/>
              <a:t>сәйкес келеді</a:t>
            </a:r>
            <a:r>
              <a:rPr lang="ru-RU" dirty="0" smtClean="0"/>
              <a:t>, </a:t>
            </a:r>
            <a:r>
              <a:rPr lang="kk-KZ" dirty="0" smtClean="0"/>
              <a:t>Е</a:t>
            </a:r>
            <a:r>
              <a:rPr lang="ru-RU" dirty="0" err="1" smtClean="0"/>
              <a:t>ң арзан</a:t>
            </a:r>
            <a:r>
              <a:rPr lang="kk-KZ" dirty="0" smtClean="0"/>
              <a:t>ы </a:t>
            </a:r>
            <a:r>
              <a:rPr lang="ru-RU" dirty="0" err="1" smtClean="0"/>
              <a:t>әдетте соңғысы </a:t>
            </a:r>
            <a:r>
              <a:rPr lang="ru-RU" dirty="0" smtClean="0"/>
              <a:t>H</a:t>
            </a:r>
            <a:r>
              <a:rPr lang="ru-RU" baseline="-25000" dirty="0" smtClean="0"/>
              <a:t>2</a:t>
            </a:r>
            <a:r>
              <a:rPr lang="ru-RU" dirty="0" smtClean="0"/>
              <a:t>SO</a:t>
            </a:r>
            <a:r>
              <a:rPr lang="ru-RU" baseline="-25000" dirty="0" smtClean="0"/>
              <a:t>4</a:t>
            </a:r>
            <a:r>
              <a:rPr lang="ru-RU" dirty="0" smtClean="0"/>
              <a:t> </a:t>
            </a:r>
            <a:r>
              <a:rPr lang="ru-RU" dirty="0" err="1" smtClean="0"/>
              <a:t>қолданылады</a:t>
            </a:r>
            <a:r>
              <a:rPr lang="ru-RU" dirty="0" smtClean="0"/>
              <a:t>. </a:t>
            </a:r>
            <a:r>
              <a:rPr lang="ru-RU" dirty="0" err="1" smtClean="0"/>
              <a:t>Алтыннан</a:t>
            </a:r>
            <a:r>
              <a:rPr lang="ru-RU" dirty="0" smtClean="0"/>
              <a:t> </a:t>
            </a:r>
            <a:r>
              <a:rPr lang="ru-RU" dirty="0" err="1" smtClean="0"/>
              <a:t>басқа, күміс </a:t>
            </a:r>
            <a:r>
              <a:rPr lang="ru-RU" dirty="0" smtClean="0"/>
              <a:t>пен мыс та </a:t>
            </a:r>
            <a:r>
              <a:rPr lang="ru-RU" dirty="0" err="1" smtClean="0"/>
              <a:t>тиомочеви</a:t>
            </a:r>
            <a:r>
              <a:rPr lang="kk-KZ" dirty="0" smtClean="0"/>
              <a:t>на</a:t>
            </a:r>
            <a:r>
              <a:rPr lang="ru-RU" dirty="0" smtClean="0"/>
              <a:t> </a:t>
            </a:r>
            <a:r>
              <a:rPr lang="ru-RU" dirty="0" err="1" smtClean="0"/>
              <a:t>ерітіндісіне</a:t>
            </a:r>
            <a:r>
              <a:rPr lang="ru-RU" dirty="0" smtClean="0"/>
              <a:t> </a:t>
            </a:r>
            <a:r>
              <a:rPr lang="ru-RU" dirty="0" err="1" smtClean="0"/>
              <a:t>өтеді.</a:t>
            </a:r>
            <a:r>
              <a:rPr lang="ru-RU" dirty="0" smtClean="0"/>
              <a:t> </a:t>
            </a:r>
            <a:r>
              <a:rPr lang="kk-KZ" dirty="0" smtClean="0"/>
              <a:t>Э</a:t>
            </a:r>
            <a:r>
              <a:rPr lang="ru-RU" dirty="0" err="1" smtClean="0"/>
              <a:t>лектролит</a:t>
            </a:r>
            <a:r>
              <a:rPr lang="kk-KZ" dirty="0" smtClean="0"/>
              <a:t> емес</a:t>
            </a:r>
            <a:r>
              <a:rPr lang="ru-RU" dirty="0" smtClean="0"/>
              <a:t> бола </a:t>
            </a:r>
            <a:r>
              <a:rPr lang="ru-RU" dirty="0" err="1" smtClean="0"/>
              <a:t>отырып</a:t>
            </a:r>
            <a:r>
              <a:rPr lang="ru-RU" dirty="0" smtClean="0"/>
              <a:t>, </a:t>
            </a:r>
            <a:r>
              <a:rPr lang="ru-RU" dirty="0" err="1" smtClean="0"/>
              <a:t>тиомочевин</a:t>
            </a:r>
            <a:r>
              <a:rPr lang="kk-KZ" dirty="0" smtClean="0"/>
              <a:t>аны</a:t>
            </a:r>
            <a:r>
              <a:rPr lang="ru-RU" dirty="0" smtClean="0"/>
              <a:t> ион </a:t>
            </a:r>
            <a:r>
              <a:rPr lang="ru-RU" dirty="0" err="1" smtClean="0"/>
              <a:t>алмасу</a:t>
            </a:r>
            <a:r>
              <a:rPr lang="ru-RU" dirty="0" smtClean="0"/>
              <a:t> </a:t>
            </a:r>
            <a:r>
              <a:rPr lang="ru-RU" dirty="0" err="1" smtClean="0"/>
              <a:t>механизмі</a:t>
            </a:r>
            <a:r>
              <a:rPr lang="ru-RU" dirty="0" smtClean="0"/>
              <a:t> </a:t>
            </a:r>
            <a:r>
              <a:rPr lang="ru-RU" dirty="0" err="1" smtClean="0"/>
              <a:t>бойынша</a:t>
            </a:r>
            <a:r>
              <a:rPr lang="ru-RU" dirty="0" smtClean="0"/>
              <a:t> </a:t>
            </a:r>
            <a:r>
              <a:rPr lang="ru-RU" dirty="0" err="1" smtClean="0"/>
              <a:t>шайырмен</a:t>
            </a:r>
            <a:r>
              <a:rPr lang="ru-RU" dirty="0" smtClean="0"/>
              <a:t> сор</a:t>
            </a:r>
            <a:r>
              <a:rPr lang="kk-KZ" dirty="0" smtClean="0"/>
              <a:t>бцияланбайды</a:t>
            </a:r>
            <a:r>
              <a:rPr lang="ru-RU" dirty="0" smtClean="0"/>
              <a:t>. </a:t>
            </a:r>
            <a:r>
              <a:rPr lang="ru-RU" dirty="0" err="1" smtClean="0"/>
              <a:t>Алайда</a:t>
            </a:r>
            <a:r>
              <a:rPr lang="ru-RU" dirty="0" smtClean="0"/>
              <a:t>, </a:t>
            </a:r>
            <a:r>
              <a:rPr lang="ru-RU" dirty="0" err="1" smtClean="0"/>
              <a:t>тиомочевина</a:t>
            </a:r>
            <a:r>
              <a:rPr lang="ru-RU" dirty="0" smtClean="0"/>
              <a:t> </a:t>
            </a:r>
            <a:r>
              <a:rPr lang="ru-RU" dirty="0" err="1" smtClean="0"/>
              <a:t>молекулалары</a:t>
            </a:r>
            <a:r>
              <a:rPr lang="ru-RU" dirty="0" smtClean="0"/>
              <a:t> </a:t>
            </a:r>
            <a:r>
              <a:rPr lang="ru-RU" dirty="0" err="1" smtClean="0"/>
              <a:t>физикалық </a:t>
            </a:r>
            <a:r>
              <a:rPr lang="ru-RU" dirty="0" smtClean="0"/>
              <a:t>адсорбция </a:t>
            </a:r>
            <a:r>
              <a:rPr lang="ru-RU" dirty="0" err="1" smtClean="0"/>
              <a:t>нәтижесінде анионитпен</a:t>
            </a:r>
            <a:r>
              <a:rPr lang="ru-RU" dirty="0" smtClean="0"/>
              <a:t> </a:t>
            </a:r>
            <a:r>
              <a:rPr lang="ru-RU" dirty="0" err="1" smtClean="0"/>
              <a:t>өте қарқынды сің</a:t>
            </a:r>
            <a:r>
              <a:rPr lang="kk-KZ" dirty="0" smtClean="0"/>
              <a:t>іріл</a:t>
            </a:r>
            <a:r>
              <a:rPr lang="ru-RU" dirty="0" err="1" smtClean="0"/>
              <a:t>еді</a:t>
            </a:r>
            <a:r>
              <a:rPr lang="ru-RU" dirty="0" smtClean="0"/>
              <a:t>. </a:t>
            </a:r>
            <a:r>
              <a:rPr lang="ru-RU" dirty="0" err="1" smtClean="0"/>
              <a:t>Сондықтан </a:t>
            </a:r>
            <a:r>
              <a:rPr lang="ru-RU" dirty="0" err="1" smtClean="0"/>
              <a:t>тиомочевин</a:t>
            </a:r>
            <a:r>
              <a:rPr lang="kk-KZ" dirty="0" smtClean="0"/>
              <a:t>а</a:t>
            </a:r>
            <a:r>
              <a:rPr lang="ru-RU" dirty="0" smtClean="0"/>
              <a:t> </a:t>
            </a:r>
            <a:r>
              <a:rPr lang="ru-RU" dirty="0" err="1" smtClean="0"/>
              <a:t>ерітіндісін</a:t>
            </a:r>
            <a:r>
              <a:rPr lang="ru-RU" dirty="0" smtClean="0"/>
              <a:t> </a:t>
            </a:r>
            <a:r>
              <a:rPr lang="ru-RU" dirty="0" err="1" smtClean="0"/>
              <a:t>алтынмен</a:t>
            </a:r>
            <a:r>
              <a:rPr lang="ru-RU" dirty="0" smtClean="0"/>
              <a:t> </a:t>
            </a:r>
            <a:r>
              <a:rPr lang="ru-RU" dirty="0" err="1" smtClean="0"/>
              <a:t>қаныққан шайыр</a:t>
            </a:r>
            <a:r>
              <a:rPr lang="ru-RU" dirty="0" smtClean="0"/>
              <a:t> </a:t>
            </a:r>
            <a:r>
              <a:rPr lang="ru-RU" dirty="0" err="1" smtClean="0"/>
              <a:t>қабаты арқылы өткізгенде, ағып жатқан элюаттың алғашқы </a:t>
            </a:r>
            <a:r>
              <a:rPr lang="ru-RU" dirty="0" smtClean="0"/>
              <a:t>1-1,5 </a:t>
            </a:r>
            <a:r>
              <a:rPr lang="ru-RU" dirty="0" err="1" smtClean="0"/>
              <a:t>көлемінде іс</a:t>
            </a:r>
            <a:r>
              <a:rPr lang="ru-RU" dirty="0" smtClean="0"/>
              <a:t> </a:t>
            </a:r>
            <a:r>
              <a:rPr lang="ru-RU" dirty="0" err="1" smtClean="0"/>
              <a:t>жүзінде </a:t>
            </a:r>
            <a:r>
              <a:rPr lang="ru-RU" dirty="0" err="1" smtClean="0"/>
              <a:t>тиомочевина</a:t>
            </a:r>
            <a:r>
              <a:rPr lang="ru-RU" dirty="0" smtClean="0"/>
              <a:t> </a:t>
            </a:r>
            <a:r>
              <a:rPr lang="ru-RU" dirty="0" err="1" smtClean="0"/>
              <a:t>болмайды</a:t>
            </a:r>
            <a:r>
              <a:rPr lang="ru-RU" dirty="0" smtClean="0"/>
              <a:t>, </a:t>
            </a:r>
            <a:r>
              <a:rPr lang="ru-RU" dirty="0" err="1" smtClean="0"/>
              <a:t>демек</a:t>
            </a:r>
            <a:r>
              <a:rPr lang="ru-RU" dirty="0" smtClean="0"/>
              <a:t>, алтын</a:t>
            </a:r>
            <a:r>
              <a:rPr lang="kk-KZ" dirty="0" smtClean="0"/>
              <a:t> да болмайды</a:t>
            </a:r>
            <a:r>
              <a:rPr lang="ru-RU" dirty="0" smtClean="0"/>
              <a:t>. Ионит </a:t>
            </a:r>
            <a:r>
              <a:rPr lang="ru-RU" dirty="0" err="1" smtClean="0"/>
              <a:t>тиомочевин</a:t>
            </a:r>
            <a:r>
              <a:rPr lang="kk-KZ" dirty="0" smtClean="0"/>
              <a:t>а</a:t>
            </a:r>
            <a:r>
              <a:rPr lang="ru-RU" dirty="0" smtClean="0"/>
              <a:t>мен </a:t>
            </a:r>
            <a:r>
              <a:rPr lang="ru-RU" dirty="0" err="1" smtClean="0"/>
              <a:t>қаныққаннан кейін</a:t>
            </a:r>
            <a:r>
              <a:rPr lang="ru-RU" dirty="0" smtClean="0"/>
              <a:t>, </a:t>
            </a:r>
            <a:r>
              <a:rPr lang="ru-RU" dirty="0" err="1" smtClean="0"/>
              <a:t>элюаттағы соңғы </a:t>
            </a:r>
            <a:r>
              <a:rPr lang="ru-RU" dirty="0" smtClean="0"/>
              <a:t>концентрация 10-15 г/л </a:t>
            </a:r>
            <a:r>
              <a:rPr lang="ru-RU" dirty="0" err="1" smtClean="0"/>
              <a:t>жеткенде</a:t>
            </a:r>
            <a:r>
              <a:rPr lang="ru-RU" dirty="0" smtClean="0"/>
              <a:t>, </a:t>
            </a:r>
            <a:r>
              <a:rPr lang="ru-RU" dirty="0" err="1" smtClean="0"/>
              <a:t>алтынның десорбциясы</a:t>
            </a:r>
            <a:r>
              <a:rPr lang="ru-RU" dirty="0" smtClean="0"/>
              <a:t> </a:t>
            </a:r>
            <a:r>
              <a:rPr lang="ru-RU" dirty="0" err="1" smtClean="0"/>
              <a:t>басталады</a:t>
            </a:r>
            <a:r>
              <a:rPr lang="ru-RU" dirty="0" smtClean="0"/>
              <a:t>.</a:t>
            </a:r>
          </a:p>
          <a:p>
            <a:pPr>
              <a:buNone/>
            </a:pPr>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714348" y="428604"/>
            <a:ext cx="8143932" cy="6143668"/>
          </a:xfrm>
        </p:spPr>
        <p:txBody>
          <a:bodyPr>
            <a:normAutofit fontScale="70000" lnSpcReduction="20000"/>
          </a:bodyPr>
          <a:lstStyle/>
          <a:p>
            <a:r>
              <a:rPr lang="ru-RU" sz="2900" dirty="0" err="1" smtClean="0"/>
              <a:t>Шайырды</a:t>
            </a:r>
            <a:r>
              <a:rPr lang="ru-RU" sz="2900" dirty="0" smtClean="0"/>
              <a:t> тио</a:t>
            </a:r>
            <a:r>
              <a:rPr lang="kk-KZ" sz="2900" dirty="0" smtClean="0"/>
              <a:t>мо</a:t>
            </a:r>
            <a:r>
              <a:rPr lang="ru-RU" sz="2900" dirty="0" err="1" smtClean="0"/>
              <a:t>чевин</a:t>
            </a:r>
            <a:r>
              <a:rPr lang="kk-KZ" sz="2900" dirty="0" smtClean="0"/>
              <a:t>а</a:t>
            </a:r>
            <a:r>
              <a:rPr lang="ru-RU" sz="2900" dirty="0" smtClean="0"/>
              <a:t> </a:t>
            </a:r>
            <a:r>
              <a:rPr lang="ru-RU" sz="2900" dirty="0" err="1" smtClean="0"/>
              <a:t>ерітіндісімен</a:t>
            </a:r>
            <a:r>
              <a:rPr lang="ru-RU" sz="2900" dirty="0" smtClean="0"/>
              <a:t> </a:t>
            </a:r>
            <a:r>
              <a:rPr lang="kk-KZ" sz="2900" dirty="0" smtClean="0"/>
              <a:t>өң</a:t>
            </a:r>
            <a:r>
              <a:rPr lang="ru-RU" sz="2900" dirty="0" err="1" smtClean="0"/>
              <a:t>деу</a:t>
            </a:r>
            <a:r>
              <a:rPr lang="ru-RU" sz="2900" dirty="0" smtClean="0"/>
              <a:t> </a:t>
            </a:r>
            <a:r>
              <a:rPr lang="ru-RU" sz="2900" dirty="0" err="1" smtClean="0"/>
              <a:t>екі</a:t>
            </a:r>
            <a:r>
              <a:rPr lang="ru-RU" sz="2900" dirty="0" smtClean="0"/>
              <a:t> </a:t>
            </a:r>
            <a:r>
              <a:rPr lang="ru-RU" sz="2900" dirty="0" err="1" smtClean="0"/>
              <a:t>кезеңде жүзеге асырылады</a:t>
            </a:r>
            <a:r>
              <a:rPr lang="ru-RU" sz="2900" dirty="0" smtClean="0"/>
              <a:t>. </a:t>
            </a:r>
            <a:r>
              <a:rPr lang="ru-RU" sz="2900" dirty="0" err="1" smtClean="0"/>
              <a:t>Тиомочевин</a:t>
            </a:r>
            <a:r>
              <a:rPr lang="kk-KZ" sz="2900" dirty="0" smtClean="0"/>
              <a:t>а</a:t>
            </a:r>
            <a:r>
              <a:rPr lang="ru-RU" sz="2900" dirty="0" err="1" smtClean="0"/>
              <a:t>н</a:t>
            </a:r>
            <a:r>
              <a:rPr lang="kk-KZ" sz="2900" dirty="0" smtClean="0"/>
              <a:t>ы</a:t>
            </a:r>
            <a:r>
              <a:rPr lang="ru-RU" sz="2900" dirty="0" err="1" smtClean="0"/>
              <a:t>ң сорбциясы</a:t>
            </a:r>
            <a:r>
              <a:rPr lang="ru-RU" sz="2900" dirty="0" smtClean="0"/>
              <a:t> </a:t>
            </a:r>
            <a:r>
              <a:rPr lang="ru-RU" sz="2900" dirty="0" err="1" smtClean="0"/>
              <a:t>деп</a:t>
            </a:r>
            <a:r>
              <a:rPr lang="ru-RU" sz="2900" dirty="0" smtClean="0"/>
              <a:t> </a:t>
            </a:r>
            <a:r>
              <a:rPr lang="ru-RU" sz="2900" dirty="0" err="1" smtClean="0"/>
              <a:t>аталатын</a:t>
            </a:r>
            <a:r>
              <a:rPr lang="ru-RU" sz="2900" dirty="0" smtClean="0"/>
              <a:t> </a:t>
            </a:r>
            <a:r>
              <a:rPr lang="ru-RU" sz="2900" dirty="0" err="1" smtClean="0"/>
              <a:t>бірінші</a:t>
            </a:r>
            <a:r>
              <a:rPr lang="ru-RU" sz="2900" dirty="0" smtClean="0"/>
              <a:t> </a:t>
            </a:r>
            <a:r>
              <a:rPr lang="ru-RU" sz="2900" dirty="0" err="1" smtClean="0"/>
              <a:t>қабатта шайыр</a:t>
            </a:r>
            <a:r>
              <a:rPr lang="ru-RU" sz="2900" dirty="0" smtClean="0"/>
              <a:t> </a:t>
            </a:r>
            <a:r>
              <a:rPr lang="ru-RU" sz="2900" dirty="0" err="1" smtClean="0"/>
              <a:t>қабаты арқылы тиомочевин</a:t>
            </a:r>
            <a:r>
              <a:rPr lang="kk-KZ" sz="2900" dirty="0" smtClean="0"/>
              <a:t>а</a:t>
            </a:r>
            <a:r>
              <a:rPr lang="ru-RU" sz="2900" dirty="0" err="1" smtClean="0"/>
              <a:t>н</a:t>
            </a:r>
            <a:r>
              <a:rPr lang="kk-KZ" sz="2900" dirty="0" smtClean="0"/>
              <a:t>ы</a:t>
            </a:r>
            <a:r>
              <a:rPr lang="ru-RU" sz="2900" dirty="0" err="1" smtClean="0"/>
              <a:t>ң айналымд</a:t>
            </a:r>
            <a:r>
              <a:rPr lang="kk-KZ" sz="2900" dirty="0" smtClean="0"/>
              <a:t>ық</a:t>
            </a:r>
            <a:r>
              <a:rPr lang="ru-RU" sz="2900" dirty="0" smtClean="0"/>
              <a:t> </a:t>
            </a:r>
            <a:r>
              <a:rPr lang="ru-RU" sz="2900" dirty="0" err="1" smtClean="0"/>
              <a:t>(алтынсыздандырылған</a:t>
            </a:r>
            <a:r>
              <a:rPr lang="ru-RU" sz="2900" dirty="0" smtClean="0"/>
              <a:t>) </a:t>
            </a:r>
            <a:r>
              <a:rPr lang="ru-RU" sz="2900" dirty="0" err="1" smtClean="0"/>
              <a:t>ерітіндісінің </a:t>
            </a:r>
            <a:r>
              <a:rPr lang="ru-RU" sz="2900" dirty="0" smtClean="0"/>
              <a:t>1-1,5 </a:t>
            </a:r>
            <a:r>
              <a:rPr lang="ru-RU" sz="2900" dirty="0" err="1" smtClean="0"/>
              <a:t>көлемі</a:t>
            </a:r>
            <a:r>
              <a:rPr lang="kk-KZ" sz="2900" dirty="0" smtClean="0"/>
              <a:t>н </a:t>
            </a:r>
            <a:r>
              <a:rPr lang="ru-RU" sz="2900" dirty="0" err="1" smtClean="0"/>
              <a:t>өт</a:t>
            </a:r>
            <a:r>
              <a:rPr lang="kk-KZ" sz="2900" dirty="0" smtClean="0"/>
              <a:t>кіз</a:t>
            </a:r>
            <a:r>
              <a:rPr lang="ru-RU" sz="2900" dirty="0" err="1" smtClean="0"/>
              <a:t>еді</a:t>
            </a:r>
            <a:r>
              <a:rPr lang="ru-RU" sz="2900" dirty="0" smtClean="0"/>
              <a:t>; </a:t>
            </a:r>
            <a:r>
              <a:rPr lang="kk-KZ" sz="2900" dirty="0" smtClean="0"/>
              <a:t>шығып </a:t>
            </a:r>
            <a:r>
              <a:rPr lang="ru-RU" sz="2900" dirty="0" err="1" smtClean="0"/>
              <a:t>жатқан элюатта</a:t>
            </a:r>
            <a:r>
              <a:rPr lang="ru-RU" sz="2900" dirty="0" smtClean="0"/>
              <a:t> алтын мен </a:t>
            </a:r>
            <a:r>
              <a:rPr lang="ru-RU" sz="2900" dirty="0" err="1" smtClean="0"/>
              <a:t>тиомочевин</a:t>
            </a:r>
            <a:r>
              <a:rPr lang="kk-KZ" sz="2900" dirty="0" smtClean="0"/>
              <a:t>а болмайды</a:t>
            </a:r>
            <a:r>
              <a:rPr lang="ru-RU" sz="2900" dirty="0" smtClean="0"/>
              <a:t>, </a:t>
            </a:r>
            <a:r>
              <a:rPr lang="ru-RU" sz="2900" dirty="0" err="1" smtClean="0"/>
              <a:t>сондықтан ол</a:t>
            </a:r>
            <a:r>
              <a:rPr lang="ru-RU" sz="2900" dirty="0" smtClean="0"/>
              <a:t> </a:t>
            </a:r>
            <a:r>
              <a:rPr lang="ru-RU" sz="2900" dirty="0" err="1" smtClean="0"/>
              <a:t>бейтараптандырылады</a:t>
            </a:r>
            <a:r>
              <a:rPr lang="ru-RU" sz="2900" dirty="0" smtClean="0"/>
              <a:t> </a:t>
            </a:r>
            <a:r>
              <a:rPr lang="ru-RU" sz="2900" dirty="0" err="1" smtClean="0"/>
              <a:t>және</a:t>
            </a:r>
            <a:r>
              <a:rPr lang="ru-RU" sz="2900" dirty="0" smtClean="0"/>
              <a:t> </a:t>
            </a:r>
            <a:r>
              <a:rPr lang="kk-KZ" sz="2900" dirty="0" smtClean="0"/>
              <a:t>күресінге</a:t>
            </a:r>
            <a:r>
              <a:rPr lang="ru-RU" sz="2900" dirty="0" smtClean="0"/>
              <a:t> </a:t>
            </a:r>
            <a:r>
              <a:rPr lang="ru-RU" sz="2900" dirty="0" err="1" smtClean="0"/>
              <a:t>жіберіледі</a:t>
            </a:r>
            <a:r>
              <a:rPr lang="ru-RU" sz="2900" dirty="0" smtClean="0"/>
              <a:t>. </a:t>
            </a:r>
            <a:r>
              <a:rPr lang="ru-RU" sz="2900" dirty="0" err="1" smtClean="0"/>
              <a:t>Алтынның десорбциясы</a:t>
            </a:r>
            <a:r>
              <a:rPr lang="ru-RU" sz="2900" dirty="0" smtClean="0"/>
              <a:t> </a:t>
            </a:r>
            <a:r>
              <a:rPr lang="ru-RU" sz="2900" dirty="0" err="1" smtClean="0"/>
              <a:t>деп</a:t>
            </a:r>
            <a:r>
              <a:rPr lang="ru-RU" sz="2900" dirty="0" smtClean="0"/>
              <a:t> </a:t>
            </a:r>
            <a:r>
              <a:rPr lang="ru-RU" sz="2900" dirty="0" err="1" smtClean="0"/>
              <a:t>аталатын</a:t>
            </a:r>
            <a:r>
              <a:rPr lang="ru-RU" sz="2900" dirty="0" smtClean="0"/>
              <a:t> </a:t>
            </a:r>
            <a:r>
              <a:rPr lang="ru-RU" sz="2900" dirty="0" err="1" smtClean="0"/>
              <a:t>екінші</a:t>
            </a:r>
            <a:r>
              <a:rPr lang="ru-RU" sz="2900" dirty="0" smtClean="0"/>
              <a:t> </a:t>
            </a:r>
            <a:r>
              <a:rPr lang="ru-RU" sz="2900" dirty="0" err="1" smtClean="0"/>
              <a:t>кезеңде қалған </a:t>
            </a:r>
            <a:r>
              <a:rPr lang="ru-RU" sz="2900" dirty="0" smtClean="0"/>
              <a:t>тио</a:t>
            </a:r>
            <a:r>
              <a:rPr lang="kk-KZ" sz="2900" dirty="0" smtClean="0"/>
              <a:t>моче</a:t>
            </a:r>
            <a:r>
              <a:rPr lang="ru-RU" sz="2900" dirty="0" smtClean="0"/>
              <a:t>вин</a:t>
            </a:r>
            <a:r>
              <a:rPr lang="kk-KZ" sz="2900" dirty="0" smtClean="0"/>
              <a:t>а</a:t>
            </a:r>
            <a:r>
              <a:rPr lang="ru-RU" sz="2900" dirty="0" smtClean="0"/>
              <a:t> </a:t>
            </a:r>
            <a:r>
              <a:rPr lang="ru-RU" sz="2900" dirty="0" err="1" smtClean="0"/>
              <a:t>ерітіндісі</a:t>
            </a:r>
            <a:r>
              <a:rPr lang="kk-KZ" sz="2900" dirty="0" smtClean="0"/>
              <a:t>н</a:t>
            </a:r>
            <a:r>
              <a:rPr lang="ru-RU" sz="2900" dirty="0" smtClean="0"/>
              <a:t> (4-5 </a:t>
            </a:r>
            <a:r>
              <a:rPr lang="ru-RU" sz="2900" dirty="0" err="1" smtClean="0"/>
              <a:t>көлем</a:t>
            </a:r>
            <a:r>
              <a:rPr lang="ru-RU" sz="2900" dirty="0" smtClean="0"/>
              <a:t>) </a:t>
            </a:r>
            <a:r>
              <a:rPr lang="ru-RU" sz="2900" dirty="0" err="1" smtClean="0"/>
              <a:t>тиочевин</a:t>
            </a:r>
            <a:r>
              <a:rPr lang="kk-KZ" sz="2900" dirty="0" smtClean="0"/>
              <a:t>а</a:t>
            </a:r>
            <a:r>
              <a:rPr lang="ru-RU" sz="2900" dirty="0" smtClean="0"/>
              <a:t>мен </a:t>
            </a:r>
            <a:r>
              <a:rPr lang="ru-RU" sz="2900" dirty="0" err="1" smtClean="0"/>
              <a:t>қаныққан шайырдан</a:t>
            </a:r>
            <a:r>
              <a:rPr lang="ru-RU" sz="2900" dirty="0" smtClean="0"/>
              <a:t> </a:t>
            </a:r>
            <a:r>
              <a:rPr lang="ru-RU" sz="2900" dirty="0" err="1" smtClean="0"/>
              <a:t>өтіп</a:t>
            </a:r>
            <a:r>
              <a:rPr lang="ru-RU" sz="2900" dirty="0" smtClean="0"/>
              <a:t>, </a:t>
            </a:r>
            <a:r>
              <a:rPr lang="kk-KZ" sz="2900" dirty="0" smtClean="0"/>
              <a:t>а</a:t>
            </a:r>
            <a:r>
              <a:rPr lang="ru-RU" sz="2900" dirty="0" err="1" smtClean="0"/>
              <a:t>лтынды</a:t>
            </a:r>
            <a:r>
              <a:rPr lang="ru-RU" sz="2900" dirty="0" smtClean="0"/>
              <a:t> </a:t>
            </a:r>
            <a:r>
              <a:rPr lang="ru-RU" sz="2900" dirty="0" err="1" smtClean="0"/>
              <a:t>мүмкіндігінше толық</a:t>
            </a:r>
            <a:r>
              <a:rPr lang="ru-RU" sz="2900" dirty="0" smtClean="0"/>
              <a:t> </a:t>
            </a:r>
            <a:r>
              <a:rPr lang="kk-KZ" sz="2900" dirty="0" smtClean="0"/>
              <a:t>десорбциялайды</a:t>
            </a:r>
            <a:r>
              <a:rPr lang="ru-RU" sz="2900" dirty="0" smtClean="0"/>
              <a:t>. </a:t>
            </a:r>
            <a:r>
              <a:rPr lang="ru-RU" sz="2900" dirty="0" err="1" smtClean="0"/>
              <a:t>Алынған құрамында </a:t>
            </a:r>
            <a:r>
              <a:rPr lang="ru-RU" sz="2900" dirty="0" smtClean="0"/>
              <a:t>алтын</a:t>
            </a:r>
            <a:r>
              <a:rPr lang="kk-KZ" sz="2900" dirty="0" smtClean="0"/>
              <a:t>ы</a:t>
            </a:r>
            <a:r>
              <a:rPr lang="ru-RU" sz="2900" dirty="0" smtClean="0"/>
              <a:t> бар </a:t>
            </a:r>
            <a:r>
              <a:rPr lang="ru-RU" sz="2900" dirty="0" err="1" smtClean="0"/>
              <a:t>ерітінді</a:t>
            </a:r>
            <a:r>
              <a:rPr lang="ru-RU" sz="2900" dirty="0" smtClean="0"/>
              <a:t>, </a:t>
            </a:r>
            <a:r>
              <a:rPr lang="ru-RU" sz="2900" dirty="0" err="1" smtClean="0"/>
              <a:t>тауарлық </a:t>
            </a:r>
            <a:r>
              <a:rPr lang="ru-RU" sz="2900" dirty="0" smtClean="0"/>
              <a:t>регенерат </a:t>
            </a:r>
            <a:r>
              <a:rPr lang="ru-RU" sz="2900" dirty="0" err="1" smtClean="0"/>
              <a:t>деп</a:t>
            </a:r>
            <a:r>
              <a:rPr lang="ru-RU" sz="2900" dirty="0" smtClean="0"/>
              <a:t> </a:t>
            </a:r>
            <a:r>
              <a:rPr lang="ru-RU" sz="2900" dirty="0" err="1" smtClean="0"/>
              <a:t>аталады</a:t>
            </a:r>
            <a:r>
              <a:rPr lang="ru-RU" sz="2900" dirty="0" smtClean="0"/>
              <a:t>,</a:t>
            </a:r>
            <a:r>
              <a:rPr lang="kk-KZ" sz="2900" dirty="0" smtClean="0"/>
              <a:t>оны а</a:t>
            </a:r>
            <a:r>
              <a:rPr lang="ru-RU" sz="2900" dirty="0" err="1" smtClean="0"/>
              <a:t>лтынды</a:t>
            </a:r>
            <a:r>
              <a:rPr lang="ru-RU" sz="2900" dirty="0" smtClean="0"/>
              <a:t> </a:t>
            </a:r>
            <a:r>
              <a:rPr lang="ru-RU" sz="2900" dirty="0" err="1" smtClean="0"/>
              <a:t>тұндыруға жіберіледі</a:t>
            </a:r>
            <a:r>
              <a:rPr lang="ru-RU" sz="2900" dirty="0" smtClean="0"/>
              <a:t>.</a:t>
            </a:r>
          </a:p>
          <a:p>
            <a:r>
              <a:rPr lang="ru-RU" sz="2900" dirty="0" err="1" smtClean="0"/>
              <a:t>Процесті</a:t>
            </a:r>
            <a:r>
              <a:rPr lang="ru-RU" sz="2900" dirty="0" smtClean="0"/>
              <a:t> </a:t>
            </a:r>
            <a:r>
              <a:rPr lang="ru-RU" sz="2900" dirty="0" err="1" smtClean="0"/>
              <a:t>екі</a:t>
            </a:r>
            <a:r>
              <a:rPr lang="ru-RU" sz="2900" dirty="0" smtClean="0"/>
              <a:t> </a:t>
            </a:r>
            <a:r>
              <a:rPr lang="ru-RU" sz="2900" dirty="0" err="1" smtClean="0"/>
              <a:t>кезеңде жүргізу, біріншіден</a:t>
            </a:r>
            <a:r>
              <a:rPr lang="ru-RU" sz="2900" dirty="0" smtClean="0"/>
              <a:t>, </a:t>
            </a:r>
            <a:r>
              <a:rPr lang="ru-RU" sz="2900" dirty="0" err="1" smtClean="0"/>
              <a:t>тауарлық регенераттағы алтынның концентрациясын</a:t>
            </a:r>
            <a:r>
              <a:rPr lang="ru-RU" sz="2900" dirty="0" smtClean="0"/>
              <a:t> </a:t>
            </a:r>
            <a:r>
              <a:rPr lang="ru-RU" sz="2900" dirty="0" err="1" smtClean="0"/>
              <a:t>арттыруға және сол</a:t>
            </a:r>
            <a:r>
              <a:rPr lang="ru-RU" sz="2900" dirty="0" smtClean="0"/>
              <a:t> </a:t>
            </a:r>
            <a:r>
              <a:rPr lang="ru-RU" sz="2900" dirty="0" err="1" smtClean="0"/>
              <a:t>арқылы </a:t>
            </a:r>
            <a:r>
              <a:rPr lang="ru-RU" sz="2900" dirty="0" smtClean="0"/>
              <a:t>оны </a:t>
            </a:r>
            <a:r>
              <a:rPr lang="ru-RU" sz="2900" dirty="0" err="1" smtClean="0"/>
              <a:t>одан</a:t>
            </a:r>
            <a:r>
              <a:rPr lang="ru-RU" sz="2900" dirty="0" smtClean="0"/>
              <a:t> </a:t>
            </a:r>
            <a:r>
              <a:rPr lang="ru-RU" sz="2900" dirty="0" err="1" smtClean="0"/>
              <a:t>әрі өңдеуді жеңілдетуге мүмкіндік береді</a:t>
            </a:r>
            <a:r>
              <a:rPr lang="ru-RU" sz="2900" dirty="0" smtClean="0"/>
              <a:t>, </a:t>
            </a:r>
            <a:r>
              <a:rPr lang="ru-RU" sz="2900" dirty="0" err="1" smtClean="0"/>
              <a:t>екіншіден</a:t>
            </a:r>
            <a:r>
              <a:rPr lang="ru-RU" sz="2900" dirty="0" smtClean="0"/>
              <a:t>, </a:t>
            </a:r>
            <a:r>
              <a:rPr lang="ru-RU" sz="2900" dirty="0" err="1" smtClean="0"/>
              <a:t>оны</a:t>
            </a:r>
            <a:r>
              <a:rPr lang="ru-RU" sz="2900" dirty="0" smtClean="0"/>
              <a:t> </a:t>
            </a:r>
            <a:r>
              <a:rPr lang="ru-RU" sz="2900" dirty="0" err="1" smtClean="0"/>
              <a:t>айналымда</a:t>
            </a:r>
            <a:r>
              <a:rPr lang="ru-RU" sz="2900" dirty="0" smtClean="0"/>
              <a:t> </a:t>
            </a:r>
            <a:r>
              <a:rPr lang="ru-RU" sz="2900" dirty="0" err="1" smtClean="0"/>
              <a:t>қолданған кезде</a:t>
            </a:r>
            <a:r>
              <a:rPr lang="ru-RU" sz="2900" dirty="0" smtClean="0"/>
              <a:t> тио</a:t>
            </a:r>
            <a:r>
              <a:rPr lang="kk-KZ" sz="2900" dirty="0" smtClean="0"/>
              <a:t>мо</a:t>
            </a:r>
            <a:r>
              <a:rPr lang="ru-RU" sz="2900" dirty="0" err="1" smtClean="0"/>
              <a:t>чевин</a:t>
            </a:r>
            <a:r>
              <a:rPr lang="kk-KZ" sz="2900" dirty="0" smtClean="0"/>
              <a:t>а</a:t>
            </a:r>
            <a:r>
              <a:rPr lang="ru-RU" sz="2900" dirty="0" smtClean="0"/>
              <a:t> </a:t>
            </a:r>
            <a:r>
              <a:rPr lang="ru-RU" sz="2900" dirty="0" err="1" smtClean="0"/>
              <a:t>ерітіндісінде</a:t>
            </a:r>
            <a:r>
              <a:rPr lang="ru-RU" sz="2900" dirty="0" smtClean="0"/>
              <a:t> </a:t>
            </a:r>
            <a:r>
              <a:rPr lang="ru-RU" sz="2900" dirty="0" err="1" smtClean="0"/>
              <a:t>қоспалардың жиналуына</a:t>
            </a:r>
            <a:r>
              <a:rPr lang="ru-RU" sz="2900" dirty="0" smtClean="0"/>
              <a:t> </a:t>
            </a:r>
            <a:r>
              <a:rPr lang="ru-RU" sz="2900" dirty="0" err="1" smtClean="0"/>
              <a:t>жол</a:t>
            </a:r>
            <a:r>
              <a:rPr lang="ru-RU" sz="2900" dirty="0" smtClean="0"/>
              <a:t> </a:t>
            </a:r>
            <a:r>
              <a:rPr lang="ru-RU" sz="2900" dirty="0" err="1" smtClean="0"/>
              <a:t>бермейді</a:t>
            </a:r>
            <a:r>
              <a:rPr lang="ru-RU" sz="2900" dirty="0" smtClean="0"/>
              <a:t> (</a:t>
            </a:r>
            <a:r>
              <a:rPr lang="ru-RU" sz="2900" dirty="0" err="1" smtClean="0"/>
              <a:t>оларды</a:t>
            </a:r>
            <a:r>
              <a:rPr lang="ru-RU" sz="2900" dirty="0" smtClean="0"/>
              <a:t> </a:t>
            </a:r>
            <a:r>
              <a:rPr lang="ru-RU" sz="2900" dirty="0" err="1" smtClean="0"/>
              <a:t>бірінші</a:t>
            </a:r>
            <a:r>
              <a:rPr lang="ru-RU" sz="2900" dirty="0" smtClean="0"/>
              <a:t> </a:t>
            </a:r>
            <a:r>
              <a:rPr lang="ru-RU" sz="2900" dirty="0" err="1" smtClean="0"/>
              <a:t>сатыдағы элюатпен</a:t>
            </a:r>
            <a:r>
              <a:rPr lang="ru-RU" sz="2900" dirty="0" smtClean="0"/>
              <a:t> </a:t>
            </a:r>
            <a:r>
              <a:rPr lang="ru-RU" sz="2900" dirty="0" err="1" smtClean="0"/>
              <a:t>алып</a:t>
            </a:r>
            <a:r>
              <a:rPr lang="ru-RU" sz="2900" dirty="0" smtClean="0"/>
              <a:t> </a:t>
            </a:r>
            <a:r>
              <a:rPr lang="ru-RU" sz="2900" dirty="0" err="1" smtClean="0"/>
              <a:t>тастау</a:t>
            </a:r>
            <a:r>
              <a:rPr lang="ru-RU" sz="2900" dirty="0" smtClean="0"/>
              <a:t> </a:t>
            </a:r>
            <a:r>
              <a:rPr lang="ru-RU" sz="2900" dirty="0" err="1" smtClean="0"/>
              <a:t>арқылы</a:t>
            </a:r>
            <a:r>
              <a:rPr lang="ru-RU" sz="2900" dirty="0" smtClean="0"/>
              <a:t>). </a:t>
            </a:r>
            <a:r>
              <a:rPr lang="ru-RU" sz="2900" dirty="0" err="1" smtClean="0"/>
              <a:t>Шайырды</a:t>
            </a:r>
            <a:r>
              <a:rPr lang="ru-RU" sz="2900" dirty="0" smtClean="0"/>
              <a:t> </a:t>
            </a:r>
            <a:r>
              <a:rPr lang="ru-RU" sz="2900" dirty="0" err="1" smtClean="0"/>
              <a:t>тиомочевинаның қышқыл ерітінділерімен</a:t>
            </a:r>
            <a:r>
              <a:rPr lang="ru-RU" sz="2900" dirty="0" smtClean="0"/>
              <a:t> </a:t>
            </a:r>
            <a:r>
              <a:rPr lang="ru-RU" sz="2900" dirty="0" err="1" smtClean="0"/>
              <a:t>элюциялау</a:t>
            </a:r>
            <a:r>
              <a:rPr lang="ru-RU" sz="2900" dirty="0" smtClean="0"/>
              <a:t> </a:t>
            </a:r>
            <a:r>
              <a:rPr lang="ru-RU" sz="2900" dirty="0" err="1" smtClean="0"/>
              <a:t>ионитті</a:t>
            </a:r>
            <a:r>
              <a:rPr lang="ru-RU" sz="2900" dirty="0" smtClean="0"/>
              <a:t> </a:t>
            </a:r>
            <a:r>
              <a:rPr lang="ru-RU" sz="2900" dirty="0" err="1" smtClean="0"/>
              <a:t>қалпына келтірудің қажетті дәрежесін және оның бастапқы қасиеттерін қалпына келтіруді</a:t>
            </a:r>
            <a:r>
              <a:rPr lang="ru-RU" sz="2900" dirty="0" smtClean="0"/>
              <a:t> </a:t>
            </a:r>
            <a:r>
              <a:rPr lang="ru-RU" sz="2900" dirty="0" err="1" smtClean="0"/>
              <a:t>қамтамасыз етпейді</a:t>
            </a:r>
            <a:r>
              <a:rPr lang="ru-RU" sz="2900" dirty="0" smtClean="0"/>
              <a:t>. </a:t>
            </a:r>
            <a:r>
              <a:rPr lang="ru-RU" sz="2900" dirty="0" err="1" smtClean="0"/>
              <a:t>Тиомочевина</a:t>
            </a:r>
            <a:r>
              <a:rPr lang="ru-RU" sz="2900" dirty="0" smtClean="0"/>
              <a:t> </a:t>
            </a:r>
            <a:r>
              <a:rPr lang="ru-RU" sz="2900" dirty="0" err="1" smtClean="0"/>
              <a:t>ерітінділері</a:t>
            </a:r>
            <a:r>
              <a:rPr lang="ru-RU" sz="2900" dirty="0" smtClean="0"/>
              <a:t> </a:t>
            </a:r>
            <a:r>
              <a:rPr lang="ru-RU" sz="2900" dirty="0" err="1" smtClean="0"/>
              <a:t>шайырдан</a:t>
            </a:r>
            <a:r>
              <a:rPr lang="ru-RU" sz="2900" dirty="0" smtClean="0"/>
              <a:t> тек алтын, </a:t>
            </a:r>
            <a:r>
              <a:rPr lang="ru-RU" sz="2900" dirty="0" err="1" smtClean="0"/>
              <a:t>күміс және мыспен</a:t>
            </a:r>
            <a:r>
              <a:rPr lang="ru-RU" sz="2900" dirty="0" smtClean="0"/>
              <a:t> </a:t>
            </a:r>
            <a:r>
              <a:rPr lang="ru-RU" sz="2900" dirty="0" err="1" smtClean="0"/>
              <a:t>толығымен жуылады</a:t>
            </a:r>
            <a:r>
              <a:rPr lang="ru-RU" sz="2900" dirty="0" smtClean="0"/>
              <a:t>, ал </a:t>
            </a:r>
            <a:r>
              <a:rPr lang="ru-RU" sz="2900" dirty="0" err="1" smtClean="0"/>
              <a:t>қалған қоспалар </a:t>
            </a:r>
            <a:r>
              <a:rPr lang="ru-RU" sz="2900" dirty="0" smtClean="0"/>
              <a:t>аз </a:t>
            </a:r>
            <a:r>
              <a:rPr lang="ru-RU" sz="2900" dirty="0" err="1" smtClean="0"/>
              <a:t>ғана мөлшерде сіңіріледі</a:t>
            </a:r>
            <a:r>
              <a:rPr lang="ru-RU" sz="2900" dirty="0" smtClean="0"/>
              <a:t>. </a:t>
            </a:r>
            <a:r>
              <a:rPr lang="ru-RU" sz="2900" dirty="0" err="1" smtClean="0"/>
              <a:t>Сондықтан шайырларды</a:t>
            </a:r>
            <a:r>
              <a:rPr lang="ru-RU" sz="2900" dirty="0" smtClean="0"/>
              <a:t> </a:t>
            </a:r>
            <a:r>
              <a:rPr lang="ru-RU" sz="2900" dirty="0" err="1" smtClean="0"/>
              <a:t>қалпына келтіру</a:t>
            </a:r>
            <a:r>
              <a:rPr lang="ru-RU" sz="2900" dirty="0" smtClean="0"/>
              <a:t>, </a:t>
            </a:r>
            <a:r>
              <a:rPr lang="ru-RU" sz="2900" dirty="0" err="1" smtClean="0"/>
              <a:t>әдетте, барлық қоспаларды кетіру</a:t>
            </a:r>
            <a:r>
              <a:rPr lang="ru-RU" sz="2900" dirty="0" smtClean="0"/>
              <a:t> </a:t>
            </a:r>
            <a:r>
              <a:rPr lang="ru-RU" sz="2900" dirty="0" err="1" smtClean="0"/>
              <a:t>үшін қосымша операцияларды</a:t>
            </a:r>
            <a:r>
              <a:rPr lang="ru-RU" sz="2900" dirty="0" smtClean="0"/>
              <a:t> </a:t>
            </a:r>
            <a:r>
              <a:rPr lang="ru-RU" sz="2900" dirty="0" err="1" smtClean="0"/>
              <a:t>қамтиды.</a:t>
            </a:r>
            <a:endParaRPr lang="ru-RU" sz="2900" dirty="0" smtClean="0"/>
          </a:p>
          <a:p>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14348" cy="60691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Содержимое 5"/>
          <p:cNvSpPr>
            <a:spLocks noGrp="1"/>
          </p:cNvSpPr>
          <p:nvPr>
            <p:ph idx="4294967295"/>
          </p:nvPr>
        </p:nvSpPr>
        <p:spPr>
          <a:xfrm>
            <a:off x="428596" y="714356"/>
            <a:ext cx="7801004" cy="5411807"/>
          </a:xfrm>
        </p:spPr>
        <p:txBody>
          <a:bodyPr>
            <a:normAutofit fontScale="55000" lnSpcReduction="20000"/>
          </a:bodyPr>
          <a:lstStyle/>
          <a:p>
            <a:r>
              <a:rPr lang="ru-RU" dirty="0" err="1" smtClean="0"/>
              <a:t>Қалпына келтірілген</a:t>
            </a:r>
            <a:r>
              <a:rPr lang="ru-RU" dirty="0" smtClean="0"/>
              <a:t> ионит </a:t>
            </a:r>
            <a:r>
              <a:rPr lang="ru-RU" dirty="0" err="1" smtClean="0"/>
              <a:t>сорбциялық</a:t>
            </a:r>
            <a:r>
              <a:rPr lang="ru-RU" dirty="0" smtClean="0"/>
              <a:t> </a:t>
            </a:r>
            <a:r>
              <a:rPr lang="kk-KZ" dirty="0" smtClean="0"/>
              <a:t>ерітінділе</a:t>
            </a:r>
            <a:r>
              <a:rPr lang="ru-RU" dirty="0" smtClean="0"/>
              <a:t>у </a:t>
            </a:r>
            <a:r>
              <a:rPr lang="ru-RU" dirty="0" err="1" smtClean="0"/>
              <a:t>процесіне</a:t>
            </a:r>
            <a:r>
              <a:rPr lang="ru-RU" dirty="0" smtClean="0"/>
              <a:t> </a:t>
            </a:r>
            <a:r>
              <a:rPr lang="ru-RU" dirty="0" err="1" smtClean="0"/>
              <a:t>қайтарылады</a:t>
            </a:r>
            <a:r>
              <a:rPr lang="ru-RU" dirty="0" smtClean="0"/>
              <a:t>. </a:t>
            </a:r>
            <a:r>
              <a:rPr lang="ru-RU" dirty="0" err="1" smtClean="0"/>
              <a:t>Тауарлық </a:t>
            </a:r>
            <a:r>
              <a:rPr lang="ru-RU" dirty="0" smtClean="0"/>
              <a:t>регенерат алтын </a:t>
            </a:r>
            <a:r>
              <a:rPr lang="ru-RU" dirty="0" err="1" smtClean="0"/>
              <a:t>тұндыру</a:t>
            </a:r>
            <a:r>
              <a:rPr lang="kk-KZ" dirty="0" smtClean="0"/>
              <a:t>ға </a:t>
            </a:r>
            <a:r>
              <a:rPr lang="ru-RU" dirty="0" smtClean="0"/>
              <a:t>ж</a:t>
            </a:r>
            <a:r>
              <a:rPr lang="kk-KZ" dirty="0" smtClean="0"/>
              <a:t>іберіледі</a:t>
            </a:r>
            <a:r>
              <a:rPr lang="ru-RU" dirty="0" smtClean="0"/>
              <a:t>. </a:t>
            </a:r>
            <a:r>
              <a:rPr lang="ru-RU" dirty="0" err="1" smtClean="0"/>
              <a:t>Қышқылмен өңдеу, тиомочевина</a:t>
            </a:r>
            <a:r>
              <a:rPr lang="ru-RU" dirty="0" smtClean="0"/>
              <a:t> </a:t>
            </a:r>
            <a:r>
              <a:rPr lang="ru-RU" dirty="0" err="1" smtClean="0"/>
              <a:t>сорбциясы</a:t>
            </a:r>
            <a:r>
              <a:rPr lang="ru-RU" dirty="0" smtClean="0"/>
              <a:t> </a:t>
            </a:r>
            <a:r>
              <a:rPr lang="ru-RU" dirty="0" err="1" smtClean="0"/>
              <a:t>және сілтілі</a:t>
            </a:r>
            <a:r>
              <a:rPr lang="ru-RU" dirty="0" smtClean="0"/>
              <a:t> </a:t>
            </a:r>
            <a:r>
              <a:rPr lang="ru-RU" dirty="0" err="1" smtClean="0"/>
              <a:t>өңдеу операцияларында</a:t>
            </a:r>
            <a:r>
              <a:rPr lang="ru-RU" dirty="0" smtClean="0"/>
              <a:t> </a:t>
            </a:r>
            <a:r>
              <a:rPr lang="ru-RU" dirty="0" err="1" smtClean="0"/>
              <a:t>алынатын</a:t>
            </a:r>
            <a:r>
              <a:rPr lang="ru-RU" dirty="0" smtClean="0"/>
              <a:t> </a:t>
            </a:r>
            <a:r>
              <a:rPr lang="ru-RU" dirty="0" err="1" smtClean="0"/>
              <a:t>қышқыл және сілтілі</a:t>
            </a:r>
            <a:r>
              <a:rPr lang="ru-RU" dirty="0" smtClean="0"/>
              <a:t> </a:t>
            </a:r>
            <a:r>
              <a:rPr lang="ru-RU" dirty="0" err="1" smtClean="0"/>
              <a:t>элюаттарды</a:t>
            </a:r>
            <a:r>
              <a:rPr lang="ru-RU" dirty="0" smtClean="0"/>
              <a:t> </a:t>
            </a:r>
            <a:r>
              <a:rPr lang="ru-RU" dirty="0" err="1" smtClean="0"/>
              <a:t>араластыру</a:t>
            </a:r>
            <a:r>
              <a:rPr lang="ru-RU" dirty="0" smtClean="0"/>
              <a:t> </a:t>
            </a:r>
            <a:r>
              <a:rPr lang="ru-RU" dirty="0" err="1" smtClean="0"/>
              <a:t>арқылы бейтараптандырады</a:t>
            </a:r>
            <a:r>
              <a:rPr lang="ru-RU" dirty="0" smtClean="0"/>
              <a:t>, </a:t>
            </a:r>
            <a:r>
              <a:rPr lang="ru-RU" dirty="0" err="1" smtClean="0"/>
              <a:t>содан</a:t>
            </a:r>
            <a:r>
              <a:rPr lang="ru-RU" dirty="0" smtClean="0"/>
              <a:t> </a:t>
            </a:r>
            <a:r>
              <a:rPr lang="ru-RU" dirty="0" err="1" smtClean="0"/>
              <a:t>кейін</a:t>
            </a:r>
            <a:r>
              <a:rPr lang="ru-RU" dirty="0" smtClean="0"/>
              <a:t> </a:t>
            </a:r>
            <a:r>
              <a:rPr lang="ru-RU" dirty="0" err="1" smtClean="0"/>
              <a:t>үйіндіге жібереді</a:t>
            </a:r>
            <a:r>
              <a:rPr lang="ru-RU" dirty="0" smtClean="0"/>
              <a:t>. </a:t>
            </a:r>
            <a:r>
              <a:rPr lang="ru-RU" dirty="0" err="1" smtClean="0"/>
              <a:t>Жуу</a:t>
            </a:r>
            <a:r>
              <a:rPr lang="ru-RU" dirty="0" smtClean="0"/>
              <a:t> </a:t>
            </a:r>
            <a:r>
              <a:rPr lang="ru-RU" dirty="0" err="1" smtClean="0"/>
              <a:t>ерітінділерін</a:t>
            </a:r>
            <a:r>
              <a:rPr lang="ru-RU" dirty="0" smtClean="0"/>
              <a:t> </a:t>
            </a:r>
            <a:r>
              <a:rPr lang="ru-RU" dirty="0" err="1" smtClean="0"/>
              <a:t>олардың құрамындағы бағалы реагенттерді</a:t>
            </a:r>
            <a:r>
              <a:rPr lang="ru-RU" dirty="0" smtClean="0"/>
              <a:t> (</a:t>
            </a:r>
            <a:r>
              <a:rPr lang="ru-RU" dirty="0" err="1" smtClean="0"/>
              <a:t>тиомочевиндер</a:t>
            </a:r>
            <a:r>
              <a:rPr lang="ru-RU" dirty="0" smtClean="0"/>
              <a:t>, </a:t>
            </a:r>
            <a:r>
              <a:rPr lang="ru-RU" dirty="0" err="1" smtClean="0"/>
              <a:t>цианидтер</a:t>
            </a:r>
            <a:r>
              <a:rPr lang="ru-RU" dirty="0" smtClean="0"/>
              <a:t>, </a:t>
            </a:r>
            <a:r>
              <a:rPr lang="ru-RU" dirty="0" err="1" smtClean="0"/>
              <a:t>сілтілер</a:t>
            </a:r>
            <a:r>
              <a:rPr lang="ru-RU" dirty="0" smtClean="0"/>
              <a:t>) </a:t>
            </a:r>
            <a:r>
              <a:rPr lang="ru-RU" dirty="0" err="1" smtClean="0"/>
              <a:t>кәдеге жарату</a:t>
            </a:r>
            <a:r>
              <a:rPr lang="ru-RU" dirty="0" smtClean="0"/>
              <a:t> </a:t>
            </a:r>
            <a:r>
              <a:rPr lang="ru-RU" dirty="0" err="1" smtClean="0"/>
              <a:t>үшін айналымды</a:t>
            </a:r>
            <a:r>
              <a:rPr lang="ru-RU" dirty="0" smtClean="0"/>
              <a:t> </a:t>
            </a:r>
            <a:r>
              <a:rPr lang="ru-RU" dirty="0" err="1" smtClean="0"/>
              <a:t>ретінде</a:t>
            </a:r>
            <a:r>
              <a:rPr lang="ru-RU" dirty="0" smtClean="0"/>
              <a:t> </a:t>
            </a:r>
            <a:r>
              <a:rPr lang="ru-RU" dirty="0" err="1" smtClean="0"/>
              <a:t>пайдаланады</a:t>
            </a:r>
            <a:r>
              <a:rPr lang="ru-RU" dirty="0" smtClean="0"/>
              <a:t>. Регенерация </a:t>
            </a:r>
            <a:r>
              <a:rPr lang="ru-RU" dirty="0" err="1" smtClean="0"/>
              <a:t>кезінде</a:t>
            </a:r>
            <a:r>
              <a:rPr lang="ru-RU" dirty="0" smtClean="0"/>
              <a:t> </a:t>
            </a:r>
            <a:r>
              <a:rPr lang="ru-RU" dirty="0" err="1" smtClean="0"/>
              <a:t>бөлінетін</a:t>
            </a:r>
            <a:r>
              <a:rPr lang="ru-RU" dirty="0" smtClean="0"/>
              <a:t> </a:t>
            </a:r>
            <a:r>
              <a:rPr lang="kk-KZ" dirty="0" smtClean="0"/>
              <a:t>синильді </a:t>
            </a:r>
            <a:r>
              <a:rPr lang="ru-RU" dirty="0" err="1" smtClean="0"/>
              <a:t>қышқылының буы</a:t>
            </a:r>
            <a:r>
              <a:rPr lang="ru-RU" dirty="0" smtClean="0"/>
              <a:t> </a:t>
            </a:r>
            <a:r>
              <a:rPr lang="ru-RU" dirty="0" err="1" smtClean="0"/>
              <a:t>арнайы</a:t>
            </a:r>
            <a:r>
              <a:rPr lang="ru-RU" dirty="0" smtClean="0"/>
              <a:t> </a:t>
            </a:r>
            <a:r>
              <a:rPr lang="ru-RU" dirty="0" err="1" smtClean="0"/>
              <a:t>сіңіргіштерде сілті</a:t>
            </a:r>
            <a:r>
              <a:rPr lang="ru-RU" dirty="0" smtClean="0"/>
              <a:t> </a:t>
            </a:r>
            <a:r>
              <a:rPr lang="ru-RU" dirty="0" err="1" smtClean="0"/>
              <a:t>ерітіндісімен</a:t>
            </a:r>
            <a:r>
              <a:rPr lang="ru-RU" dirty="0" smtClean="0"/>
              <a:t> </a:t>
            </a:r>
            <a:r>
              <a:rPr lang="ru-RU" dirty="0" err="1" smtClean="0"/>
              <a:t>ұсталады, нәтижесінде </a:t>
            </a:r>
            <a:r>
              <a:rPr lang="ru-RU" dirty="0" smtClean="0"/>
              <a:t>цианид </a:t>
            </a:r>
            <a:r>
              <a:rPr lang="ru-RU" dirty="0" err="1" smtClean="0"/>
              <a:t>натрийінің ерітіндісі</a:t>
            </a:r>
            <a:r>
              <a:rPr lang="ru-RU" dirty="0" smtClean="0"/>
              <a:t> циан</a:t>
            </a:r>
            <a:r>
              <a:rPr lang="kk-KZ" dirty="0" smtClean="0"/>
              <a:t>дауда</a:t>
            </a:r>
            <a:r>
              <a:rPr lang="ru-RU" dirty="0" smtClean="0"/>
              <a:t> </a:t>
            </a:r>
            <a:r>
              <a:rPr lang="ru-RU" dirty="0" err="1" smtClean="0"/>
              <a:t>қолданылады.</a:t>
            </a:r>
            <a:endParaRPr lang="ru-RU" dirty="0" smtClean="0"/>
          </a:p>
          <a:p>
            <a:r>
              <a:rPr lang="ru-RU" dirty="0" err="1" smtClean="0"/>
              <a:t>Регенерациялаудың жалпы</a:t>
            </a:r>
            <a:r>
              <a:rPr lang="ru-RU" dirty="0" smtClean="0"/>
              <a:t> </a:t>
            </a:r>
            <a:r>
              <a:rPr lang="ru-RU" dirty="0" err="1" smtClean="0"/>
              <a:t>ұзақтығы, сумен</a:t>
            </a:r>
            <a:r>
              <a:rPr lang="ru-RU" dirty="0" smtClean="0"/>
              <a:t> </a:t>
            </a:r>
            <a:r>
              <a:rPr lang="ru-RU" dirty="0" err="1" smtClean="0"/>
              <a:t>шаюды</a:t>
            </a:r>
            <a:r>
              <a:rPr lang="ru-RU" dirty="0" smtClean="0"/>
              <a:t> </a:t>
            </a:r>
            <a:r>
              <a:rPr lang="ru-RU" dirty="0" err="1" smtClean="0"/>
              <a:t>есептегенде</a:t>
            </a:r>
            <a:r>
              <a:rPr lang="ru-RU" dirty="0" smtClean="0"/>
              <a:t>, 200 – 250 </a:t>
            </a:r>
            <a:r>
              <a:rPr lang="ru-RU" dirty="0" err="1" smtClean="0"/>
              <a:t>сағ құрайды</a:t>
            </a:r>
            <a:r>
              <a:rPr lang="ru-RU" dirty="0" smtClean="0"/>
              <a:t>; </a:t>
            </a:r>
            <a:r>
              <a:rPr lang="ru-RU" dirty="0" err="1" smtClean="0"/>
              <a:t>соның ішінде</a:t>
            </a:r>
            <a:r>
              <a:rPr lang="ru-RU" dirty="0" smtClean="0"/>
              <a:t> 75 – 90 </a:t>
            </a:r>
            <a:r>
              <a:rPr lang="ru-RU" dirty="0" err="1" smtClean="0"/>
              <a:t>сағ алтынның десорбциямна</a:t>
            </a:r>
            <a:r>
              <a:rPr lang="ru-RU" dirty="0" smtClean="0"/>
              <a:t> </a:t>
            </a:r>
            <a:r>
              <a:rPr lang="ru-RU" dirty="0" err="1" smtClean="0"/>
              <a:t>кетеді</a:t>
            </a:r>
            <a:r>
              <a:rPr lang="ru-RU" dirty="0" smtClean="0"/>
              <a:t>, </a:t>
            </a:r>
            <a:r>
              <a:rPr lang="ru-RU" dirty="0" err="1" smtClean="0"/>
              <a:t>бұл регенерациялау</a:t>
            </a:r>
            <a:r>
              <a:rPr lang="ru-RU" dirty="0" smtClean="0"/>
              <a:t> </a:t>
            </a:r>
            <a:r>
              <a:rPr lang="ru-RU" dirty="0" err="1" smtClean="0"/>
              <a:t>кезеңінің ең  ұзақ операциясы</a:t>
            </a:r>
            <a:r>
              <a:rPr lang="ru-RU" dirty="0" smtClean="0"/>
              <a:t> </a:t>
            </a:r>
            <a:r>
              <a:rPr lang="ru-RU" dirty="0" err="1" smtClean="0"/>
              <a:t>болып</a:t>
            </a:r>
            <a:r>
              <a:rPr lang="ru-RU" dirty="0" smtClean="0"/>
              <a:t> </a:t>
            </a:r>
            <a:r>
              <a:rPr lang="ru-RU" dirty="0" err="1" smtClean="0"/>
              <a:t>табылады</a:t>
            </a:r>
            <a:r>
              <a:rPr lang="ru-RU" dirty="0" smtClean="0"/>
              <a:t>.</a:t>
            </a:r>
          </a:p>
          <a:p>
            <a:r>
              <a:rPr lang="ru-RU" dirty="0" err="1" smtClean="0"/>
              <a:t>Бұл технологя</a:t>
            </a:r>
            <a:r>
              <a:rPr lang="ru-RU" dirty="0" smtClean="0"/>
              <a:t>  </a:t>
            </a:r>
            <a:r>
              <a:rPr lang="ru-RU" dirty="0" err="1" smtClean="0"/>
              <a:t>әмбебаптылымен ерекшеленеді</a:t>
            </a:r>
            <a:r>
              <a:rPr lang="ru-RU" dirty="0" smtClean="0"/>
              <a:t> </a:t>
            </a:r>
            <a:r>
              <a:rPr lang="ru-RU" dirty="0" err="1" smtClean="0"/>
              <a:t>және</a:t>
            </a:r>
            <a:r>
              <a:rPr lang="ru-RU" dirty="0" smtClean="0"/>
              <a:t> </a:t>
            </a:r>
            <a:r>
              <a:rPr lang="kk-KZ" dirty="0" smtClean="0"/>
              <a:t>иониттің жоғарғы дәрежеде регенерациялануын қамтамасыз етеді</a:t>
            </a:r>
            <a:r>
              <a:rPr lang="ru-RU" dirty="0" smtClean="0"/>
              <a:t>. </a:t>
            </a:r>
            <a:r>
              <a:rPr lang="ru-RU" dirty="0" err="1" smtClean="0"/>
              <a:t>Регенерацияланған иониттің құрамындағы алтынның мөлшері </a:t>
            </a:r>
            <a:r>
              <a:rPr lang="ru-RU" dirty="0" smtClean="0"/>
              <a:t>0,1 – 0,3 мг/г </a:t>
            </a:r>
            <a:r>
              <a:rPr lang="ru-RU" dirty="0" err="1" smtClean="0"/>
              <a:t>дейін</a:t>
            </a:r>
            <a:r>
              <a:rPr lang="ru-RU" dirty="0" smtClean="0"/>
              <a:t> , ал </a:t>
            </a:r>
            <a:r>
              <a:rPr lang="ru-RU" dirty="0" err="1" smtClean="0"/>
              <a:t>металл-қоспалардың суммалық қосындысы </a:t>
            </a:r>
            <a:r>
              <a:rPr lang="ru-RU" dirty="0" smtClean="0"/>
              <a:t>2 – 5 мг/г </a:t>
            </a:r>
            <a:r>
              <a:rPr lang="ru-RU" dirty="0" err="1" smtClean="0"/>
              <a:t>дейін</a:t>
            </a:r>
            <a:r>
              <a:rPr lang="ru-RU" dirty="0" smtClean="0"/>
              <a:t> </a:t>
            </a:r>
            <a:r>
              <a:rPr lang="ru-RU" dirty="0" err="1" smtClean="0"/>
              <a:t>төмендейді</a:t>
            </a:r>
            <a:r>
              <a:rPr lang="ru-RU" dirty="0" smtClean="0"/>
              <a:t>. </a:t>
            </a:r>
            <a:r>
              <a:rPr lang="ru-RU" dirty="0" err="1" smtClean="0"/>
              <a:t>Шикізаттың құрамы қолайлы болған жағдайда </a:t>
            </a:r>
            <a:r>
              <a:rPr lang="ru-RU" dirty="0" smtClean="0"/>
              <a:t>регенерация </a:t>
            </a:r>
            <a:r>
              <a:rPr lang="ru-RU" dirty="0" err="1" smtClean="0"/>
              <a:t>технологиясын</a:t>
            </a:r>
            <a:r>
              <a:rPr lang="ru-RU" dirty="0" smtClean="0"/>
              <a:t> </a:t>
            </a:r>
            <a:r>
              <a:rPr lang="ru-RU" dirty="0" err="1" smtClean="0"/>
              <a:t>біршама</a:t>
            </a:r>
            <a:r>
              <a:rPr lang="ru-RU" dirty="0" smtClean="0"/>
              <a:t> </a:t>
            </a:r>
            <a:r>
              <a:rPr lang="ru-RU" dirty="0" err="1" smtClean="0"/>
              <a:t>жеңілдетуге болады</a:t>
            </a:r>
            <a:r>
              <a:rPr lang="ru-RU" dirty="0" smtClean="0"/>
              <a: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Содержимое 5"/>
          <p:cNvSpPr>
            <a:spLocks noGrp="1"/>
          </p:cNvSpPr>
          <p:nvPr>
            <p:ph idx="4294967295"/>
          </p:nvPr>
        </p:nvSpPr>
        <p:spPr>
          <a:xfrm>
            <a:off x="571472" y="785794"/>
            <a:ext cx="7658128" cy="5340369"/>
          </a:xfrm>
        </p:spPr>
        <p:txBody>
          <a:bodyPr>
            <a:normAutofit fontScale="62500" lnSpcReduction="20000"/>
          </a:bodyPr>
          <a:lstStyle/>
          <a:p>
            <a:r>
              <a:rPr lang="ru-RU" dirty="0" err="1" smtClean="0"/>
              <a:t>Тиомочевинаның қышқылдықы ерітіндісінен</a:t>
            </a:r>
            <a:r>
              <a:rPr lang="ru-RU" dirty="0" smtClean="0"/>
              <a:t> </a:t>
            </a:r>
            <a:r>
              <a:rPr lang="ru-RU" dirty="0" err="1" smtClean="0"/>
              <a:t>басқа, алтынның десорбенті</a:t>
            </a:r>
            <a:r>
              <a:rPr lang="ru-RU" dirty="0" smtClean="0"/>
              <a:t> </a:t>
            </a:r>
            <a:r>
              <a:rPr lang="ru-RU" dirty="0" err="1" smtClean="0"/>
              <a:t>ретінде</a:t>
            </a:r>
            <a:r>
              <a:rPr lang="ru-RU" dirty="0" smtClean="0"/>
              <a:t> </a:t>
            </a:r>
            <a:r>
              <a:rPr lang="ru-RU" dirty="0" err="1" smtClean="0"/>
              <a:t>роданды</a:t>
            </a:r>
            <a:r>
              <a:rPr lang="ru-RU" dirty="0" smtClean="0"/>
              <a:t> </a:t>
            </a:r>
            <a:r>
              <a:rPr lang="ru-RU" dirty="0" err="1" smtClean="0"/>
              <a:t>амонийдің сілтілік</a:t>
            </a:r>
            <a:r>
              <a:rPr lang="ru-RU" dirty="0" smtClean="0"/>
              <a:t> </a:t>
            </a:r>
            <a:r>
              <a:rPr lang="ru-RU" dirty="0" err="1" smtClean="0"/>
              <a:t>ерітіндісі</a:t>
            </a:r>
            <a:r>
              <a:rPr lang="ru-RU" dirty="0" smtClean="0"/>
              <a:t> де </a:t>
            </a:r>
            <a:r>
              <a:rPr lang="ru-RU" dirty="0" err="1" smtClean="0"/>
              <a:t>келеді</a:t>
            </a:r>
            <a:r>
              <a:rPr lang="ru-RU" dirty="0" smtClean="0"/>
              <a:t> (150—380 г/л NH</a:t>
            </a:r>
            <a:r>
              <a:rPr lang="ru-RU" baseline="-25000" dirty="0" smtClean="0"/>
              <a:t>4</a:t>
            </a:r>
            <a:r>
              <a:rPr lang="ru-RU" dirty="0" smtClean="0"/>
              <a:t>CNS </a:t>
            </a:r>
            <a:r>
              <a:rPr lang="ru-RU" dirty="0" err="1" smtClean="0"/>
              <a:t>және </a:t>
            </a:r>
            <a:r>
              <a:rPr lang="ru-RU" dirty="0" smtClean="0"/>
              <a:t>5—20 г/л </a:t>
            </a:r>
            <a:r>
              <a:rPr lang="ru-RU" dirty="0" err="1" smtClean="0"/>
              <a:t>NaOH</a:t>
            </a:r>
            <a:r>
              <a:rPr lang="ru-RU" dirty="0" smtClean="0"/>
              <a:t>). Процесс </a:t>
            </a:r>
            <a:r>
              <a:rPr lang="ru-RU" dirty="0" err="1" smtClean="0"/>
              <a:t>ығыстыра ионалмастыру</a:t>
            </a:r>
            <a:r>
              <a:rPr lang="ru-RU" dirty="0" smtClean="0"/>
              <a:t> </a:t>
            </a:r>
            <a:r>
              <a:rPr lang="ru-RU" dirty="0" err="1" smtClean="0"/>
              <a:t>реакциясы</a:t>
            </a:r>
            <a:r>
              <a:rPr lang="ru-RU" dirty="0" smtClean="0"/>
              <a:t> </a:t>
            </a:r>
            <a:r>
              <a:rPr lang="ru-RU" dirty="0" err="1" smtClean="0"/>
              <a:t>бойынша</a:t>
            </a:r>
            <a:r>
              <a:rPr lang="ru-RU" dirty="0" smtClean="0"/>
              <a:t> </a:t>
            </a:r>
            <a:r>
              <a:rPr lang="ru-RU" dirty="0" err="1" smtClean="0"/>
              <a:t>жүргізіледі</a:t>
            </a:r>
            <a:r>
              <a:rPr lang="ru-RU" dirty="0" smtClean="0"/>
              <a:t>: </a:t>
            </a:r>
          </a:p>
          <a:p>
            <a:r>
              <a:rPr lang="ru-RU" dirty="0" smtClean="0"/>
              <a:t> </a:t>
            </a:r>
          </a:p>
          <a:p>
            <a:pPr algn="ctr">
              <a:buNone/>
            </a:pPr>
            <a:r>
              <a:rPr lang="en-US" dirty="0" err="1" smtClean="0"/>
              <a:t>RAu</a:t>
            </a:r>
            <a:r>
              <a:rPr lang="ru-RU" dirty="0" smtClean="0"/>
              <a:t>(</a:t>
            </a:r>
            <a:r>
              <a:rPr lang="en-US" dirty="0" smtClean="0"/>
              <a:t>CN</a:t>
            </a:r>
            <a:r>
              <a:rPr lang="ru-RU" dirty="0" smtClean="0"/>
              <a:t>)</a:t>
            </a:r>
            <a:r>
              <a:rPr lang="ru-RU" baseline="-25000" dirty="0" smtClean="0"/>
              <a:t>2</a:t>
            </a:r>
            <a:r>
              <a:rPr lang="ru-RU" dirty="0" smtClean="0"/>
              <a:t>+ </a:t>
            </a:r>
            <a:r>
              <a:rPr lang="en-US" dirty="0" smtClean="0"/>
              <a:t>CNS</a:t>
            </a:r>
            <a:r>
              <a:rPr lang="ru-RU" baseline="30000" dirty="0" smtClean="0"/>
              <a:t>-</a:t>
            </a:r>
            <a:r>
              <a:rPr lang="ru-RU" dirty="0" smtClean="0"/>
              <a:t> = </a:t>
            </a:r>
            <a:r>
              <a:rPr lang="en-US" dirty="0" smtClean="0"/>
              <a:t>RCNS</a:t>
            </a:r>
            <a:r>
              <a:rPr lang="ru-RU" dirty="0" smtClean="0"/>
              <a:t> + </a:t>
            </a:r>
            <a:r>
              <a:rPr lang="en-US" dirty="0" smtClean="0"/>
              <a:t>Au</a:t>
            </a:r>
            <a:r>
              <a:rPr lang="ru-RU" dirty="0" smtClean="0"/>
              <a:t> (</a:t>
            </a:r>
            <a:r>
              <a:rPr lang="en-US" dirty="0" smtClean="0"/>
              <a:t>CN</a:t>
            </a:r>
            <a:r>
              <a:rPr lang="ru-RU" dirty="0" smtClean="0"/>
              <a:t>)</a:t>
            </a:r>
            <a:r>
              <a:rPr lang="ru-RU" baseline="-25000" dirty="0" smtClean="0"/>
              <a:t>2</a:t>
            </a:r>
            <a:r>
              <a:rPr lang="ru-RU" baseline="30000" dirty="0" smtClean="0"/>
              <a:t>-</a:t>
            </a:r>
            <a:r>
              <a:rPr lang="ru-RU" dirty="0" smtClean="0"/>
              <a:t>                           (184)</a:t>
            </a:r>
          </a:p>
          <a:p>
            <a:pPr>
              <a:buNone/>
            </a:pPr>
            <a:r>
              <a:rPr lang="ru-RU" dirty="0" smtClean="0"/>
              <a:t> </a:t>
            </a:r>
          </a:p>
          <a:p>
            <a:r>
              <a:rPr lang="ru-RU" dirty="0" err="1" smtClean="0"/>
              <a:t>Тиомочевина</a:t>
            </a:r>
            <a:r>
              <a:rPr lang="ru-RU" dirty="0" smtClean="0"/>
              <a:t> </a:t>
            </a:r>
            <a:r>
              <a:rPr lang="ru-RU" dirty="0" err="1" smtClean="0"/>
              <a:t>ерітінділерімен</a:t>
            </a:r>
            <a:r>
              <a:rPr lang="ru-RU" dirty="0" smtClean="0"/>
              <a:t> </a:t>
            </a:r>
            <a:r>
              <a:rPr lang="ru-RU" dirty="0" err="1" smtClean="0"/>
              <a:t>салыстырғанда родандық ерітінділерінің басты</a:t>
            </a:r>
            <a:r>
              <a:rPr lang="ru-RU" dirty="0" smtClean="0"/>
              <a:t> </a:t>
            </a:r>
            <a:r>
              <a:rPr lang="ru-RU" i="1" dirty="0" err="1" smtClean="0"/>
              <a:t>артықшылығы</a:t>
            </a:r>
            <a:r>
              <a:rPr lang="ru-RU" dirty="0" err="1" smtClean="0"/>
              <a:t>-шайырды қоспалардан толығымен тазарт</a:t>
            </a:r>
            <a:r>
              <a:rPr lang="kk-KZ" dirty="0" smtClean="0"/>
              <a:t>у болып табылады</a:t>
            </a:r>
            <a:r>
              <a:rPr lang="ru-RU" dirty="0" smtClean="0"/>
              <a:t>. </a:t>
            </a:r>
            <a:r>
              <a:rPr lang="ru-RU" dirty="0" err="1" smtClean="0"/>
              <a:t>Сонымен</a:t>
            </a:r>
            <a:r>
              <a:rPr lang="ru-RU" dirty="0" smtClean="0"/>
              <a:t> </a:t>
            </a:r>
            <a:r>
              <a:rPr lang="ru-RU" dirty="0" err="1" smtClean="0"/>
              <a:t>қатар, родан</a:t>
            </a:r>
            <a:r>
              <a:rPr lang="kk-KZ" dirty="0" smtClean="0"/>
              <a:t>д</a:t>
            </a:r>
            <a:r>
              <a:rPr lang="ru-RU" dirty="0" err="1" smtClean="0"/>
              <a:t>ық ерітінділердің сілтілі</a:t>
            </a:r>
            <a:r>
              <a:rPr lang="ru-RU" dirty="0" smtClean="0"/>
              <a:t> </a:t>
            </a:r>
            <a:r>
              <a:rPr lang="ru-RU" dirty="0" err="1" smtClean="0"/>
              <a:t>сипатына</a:t>
            </a:r>
            <a:r>
              <a:rPr lang="ru-RU" dirty="0" smtClean="0"/>
              <a:t> </a:t>
            </a:r>
            <a:r>
              <a:rPr lang="ru-RU" dirty="0" err="1" smtClean="0"/>
              <a:t>байланысты</a:t>
            </a:r>
            <a:r>
              <a:rPr lang="ru-RU" dirty="0" smtClean="0"/>
              <a:t> </a:t>
            </a:r>
            <a:r>
              <a:rPr lang="kk-KZ" dirty="0" smtClean="0"/>
              <a:t>синильді</a:t>
            </a:r>
            <a:r>
              <a:rPr lang="ru-RU" dirty="0" smtClean="0"/>
              <a:t> </a:t>
            </a:r>
            <a:r>
              <a:rPr lang="ru-RU" dirty="0" err="1" smtClean="0"/>
              <a:t>қышқылының улы</a:t>
            </a:r>
            <a:r>
              <a:rPr lang="ru-RU" dirty="0" smtClean="0"/>
              <a:t> </a:t>
            </a:r>
            <a:r>
              <a:rPr lang="ru-RU" dirty="0" err="1" smtClean="0"/>
              <a:t>буларының шығуы</a:t>
            </a:r>
            <a:r>
              <a:rPr lang="ru-RU" dirty="0" smtClean="0"/>
              <a:t> </a:t>
            </a:r>
            <a:r>
              <a:rPr lang="kk-KZ" dirty="0" smtClean="0"/>
              <a:t>болмайды </a:t>
            </a:r>
            <a:r>
              <a:rPr lang="ru-RU" dirty="0" err="1" smtClean="0"/>
              <a:t>және қышқылға төзімді жабдықты қолдану қажеттілігі жойылады</a:t>
            </a:r>
            <a:r>
              <a:rPr lang="ru-RU" dirty="0" smtClean="0"/>
              <a:t>. </a:t>
            </a:r>
          </a:p>
          <a:p>
            <a:r>
              <a:rPr lang="ru-RU" dirty="0" err="1" smtClean="0"/>
              <a:t>Бұл реа</a:t>
            </a:r>
            <a:r>
              <a:rPr lang="kk-KZ" dirty="0" smtClean="0"/>
              <a:t>генттің</a:t>
            </a:r>
            <a:r>
              <a:rPr lang="ru-RU" dirty="0" smtClean="0"/>
              <a:t> </a:t>
            </a:r>
            <a:r>
              <a:rPr lang="ru-RU" i="1" dirty="0" err="1" smtClean="0"/>
              <a:t>кемшілігі</a:t>
            </a:r>
            <a:r>
              <a:rPr lang="ru-RU" dirty="0" smtClean="0"/>
              <a:t> </a:t>
            </a:r>
            <a:r>
              <a:rPr lang="kk-KZ" dirty="0" smtClean="0"/>
              <a:t>– </a:t>
            </a:r>
            <a:r>
              <a:rPr lang="ru-RU" dirty="0" smtClean="0"/>
              <a:t> </a:t>
            </a:r>
            <a:r>
              <a:rPr lang="ru-RU" dirty="0" err="1" smtClean="0"/>
              <a:t>шайырды</a:t>
            </a:r>
            <a:r>
              <a:rPr lang="ru-RU" dirty="0" smtClean="0"/>
              <a:t> CNS</a:t>
            </a:r>
            <a:r>
              <a:rPr lang="ru-RU" baseline="30000" dirty="0" smtClean="0"/>
              <a:t>-</a:t>
            </a:r>
            <a:r>
              <a:rPr lang="ru-RU" dirty="0" smtClean="0"/>
              <a:t> </a:t>
            </a:r>
            <a:r>
              <a:rPr lang="ru-RU" dirty="0" err="1" smtClean="0"/>
              <a:t>иондарымен</a:t>
            </a:r>
            <a:r>
              <a:rPr lang="ru-RU" dirty="0" smtClean="0"/>
              <a:t> </a:t>
            </a:r>
            <a:r>
              <a:rPr lang="ru-RU" dirty="0" err="1" smtClean="0"/>
              <a:t>зарядтаудың өнімсіз шығындарына байланысты</a:t>
            </a:r>
            <a:r>
              <a:rPr lang="ru-RU" dirty="0" smtClean="0"/>
              <a:t> </a:t>
            </a:r>
            <a:r>
              <a:rPr lang="ru-RU" dirty="0" err="1" smtClean="0"/>
              <a:t>оның үлкен шығыны.</a:t>
            </a:r>
            <a:r>
              <a:rPr lang="ru-RU" dirty="0" smtClean="0"/>
              <a:t> </a:t>
            </a:r>
            <a:r>
              <a:rPr lang="ru-RU" dirty="0" err="1" smtClean="0"/>
              <a:t>Сондықтан </a:t>
            </a:r>
            <a:r>
              <a:rPr lang="ru-RU" dirty="0" smtClean="0"/>
              <a:t>аммоний </a:t>
            </a:r>
            <a:r>
              <a:rPr lang="ru-RU" dirty="0" err="1" smtClean="0"/>
              <a:t>роданиді</a:t>
            </a:r>
            <a:r>
              <a:rPr lang="ru-RU" dirty="0" smtClean="0"/>
              <a:t> алтын </a:t>
            </a:r>
            <a:r>
              <a:rPr lang="ru-RU" dirty="0" err="1" smtClean="0"/>
              <a:t>десорбенті</a:t>
            </a:r>
            <a:r>
              <a:rPr lang="ru-RU" dirty="0" smtClean="0"/>
              <a:t> </a:t>
            </a:r>
            <a:r>
              <a:rPr lang="ru-RU" dirty="0" err="1" smtClean="0"/>
              <a:t>ретінде</a:t>
            </a:r>
            <a:r>
              <a:rPr lang="ru-RU" dirty="0" smtClean="0"/>
              <a:t> </a:t>
            </a:r>
            <a:r>
              <a:rPr lang="ru-RU" dirty="0" err="1" smtClean="0"/>
              <a:t>пайдаланылмайды</a:t>
            </a:r>
            <a:r>
              <a:rPr lang="ru-RU" dirty="0" smtClean="0"/>
              <a:t>.</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457200" y="274638"/>
            <a:ext cx="8229600" cy="654032"/>
          </a:xfrm>
        </p:spPr>
        <p:txBody>
          <a:bodyPr>
            <a:normAutofit/>
          </a:bodyPr>
          <a:lstStyle/>
          <a:p>
            <a:r>
              <a:rPr lang="ru-RU" sz="2800" b="1" i="1" dirty="0" err="1" smtClean="0">
                <a:solidFill>
                  <a:srgbClr val="C00000"/>
                </a:solidFill>
              </a:rPr>
              <a:t>Регенерациялау</a:t>
            </a:r>
            <a:r>
              <a:rPr lang="ru-RU" sz="2800" b="1" i="1" dirty="0" smtClean="0">
                <a:solidFill>
                  <a:srgbClr val="C00000"/>
                </a:solidFill>
              </a:rPr>
              <a:t> </a:t>
            </a:r>
            <a:r>
              <a:rPr lang="ru-RU" sz="2800" b="1" i="1" dirty="0" err="1" smtClean="0">
                <a:solidFill>
                  <a:srgbClr val="C00000"/>
                </a:solidFill>
              </a:rPr>
              <a:t>процесінің жабдықтары</a:t>
            </a:r>
            <a:endParaRPr lang="ru-RU" sz="2800" i="1" dirty="0">
              <a:solidFill>
                <a:srgbClr val="C00000"/>
              </a:solidFill>
            </a:endParaRPr>
          </a:p>
        </p:txBody>
      </p:sp>
      <p:sp>
        <p:nvSpPr>
          <p:cNvPr id="7" name="Содержимое 6"/>
          <p:cNvSpPr>
            <a:spLocks noGrp="1"/>
          </p:cNvSpPr>
          <p:nvPr>
            <p:ph idx="1"/>
          </p:nvPr>
        </p:nvSpPr>
        <p:spPr>
          <a:xfrm>
            <a:off x="457200" y="928670"/>
            <a:ext cx="8229600" cy="5197493"/>
          </a:xfrm>
        </p:spPr>
        <p:txBody>
          <a:bodyPr>
            <a:noAutofit/>
          </a:bodyPr>
          <a:lstStyle/>
          <a:p>
            <a:r>
              <a:rPr lang="ru-RU" sz="1600" dirty="0" err="1" smtClean="0"/>
              <a:t>Шайырды</a:t>
            </a:r>
            <a:r>
              <a:rPr lang="ru-RU" sz="1600" dirty="0" smtClean="0"/>
              <a:t> </a:t>
            </a:r>
            <a:r>
              <a:rPr lang="kk-KZ" sz="1600" dirty="0" smtClean="0"/>
              <a:t>регенерациялау</a:t>
            </a:r>
            <a:r>
              <a:rPr lang="ru-RU" sz="1600" dirty="0" smtClean="0"/>
              <a:t> </a:t>
            </a:r>
            <a:r>
              <a:rPr lang="ru-RU" sz="1600" dirty="0" err="1" smtClean="0"/>
              <a:t>биіктігі</a:t>
            </a:r>
            <a:r>
              <a:rPr lang="ru-RU" sz="1600" dirty="0" smtClean="0"/>
              <a:t> </a:t>
            </a:r>
            <a:r>
              <a:rPr lang="ru-RU" sz="1600" dirty="0" err="1" smtClean="0"/>
              <a:t>диаметрге</a:t>
            </a:r>
            <a:r>
              <a:rPr lang="ru-RU" sz="1600" dirty="0" smtClean="0"/>
              <a:t> </a:t>
            </a:r>
            <a:r>
              <a:rPr lang="ru-RU" sz="1600" dirty="0" err="1" smtClean="0"/>
              <a:t>қатынасы шамамен</a:t>
            </a:r>
            <a:r>
              <a:rPr lang="ru-RU" sz="1600" dirty="0" smtClean="0"/>
              <a:t> 8-12 </a:t>
            </a:r>
            <a:r>
              <a:rPr lang="ru-RU" sz="1600" dirty="0" err="1" smtClean="0"/>
              <a:t>болатын</a:t>
            </a:r>
            <a:r>
              <a:rPr lang="ru-RU" sz="1600" dirty="0" smtClean="0"/>
              <a:t> </a:t>
            </a:r>
            <a:r>
              <a:rPr lang="ru-RU" sz="1600" dirty="0" err="1" smtClean="0"/>
              <a:t>тік</a:t>
            </a:r>
            <a:r>
              <a:rPr lang="ru-RU" sz="1600" dirty="0" smtClean="0"/>
              <a:t> </a:t>
            </a:r>
            <a:r>
              <a:rPr lang="kk-KZ" sz="1600" dirty="0" smtClean="0"/>
              <a:t>мұнаралар</a:t>
            </a:r>
            <a:r>
              <a:rPr lang="ru-RU" sz="1600" dirty="0" smtClean="0"/>
              <a:t>да </a:t>
            </a:r>
            <a:r>
              <a:rPr lang="ru-RU" sz="1600" dirty="0" err="1" smtClean="0"/>
              <a:t>жүзеге асырылады</a:t>
            </a:r>
            <a:r>
              <a:rPr lang="ru-RU" sz="1600" dirty="0" smtClean="0"/>
              <a:t>. </a:t>
            </a:r>
            <a:r>
              <a:rPr lang="kk-KZ" sz="1600" dirty="0" smtClean="0"/>
              <a:t>Мұнараның  ци</a:t>
            </a:r>
            <a:r>
              <a:rPr lang="ru-RU" sz="1600" dirty="0" err="1" smtClean="0"/>
              <a:t>линдрлік</a:t>
            </a:r>
            <a:r>
              <a:rPr lang="ru-RU" sz="1600" dirty="0" smtClean="0"/>
              <a:t> корпусы 1 </a:t>
            </a:r>
            <a:r>
              <a:rPr lang="ru-RU" sz="1600" dirty="0" err="1" smtClean="0"/>
              <a:t>жоғарғы бөлігінде</a:t>
            </a:r>
            <a:r>
              <a:rPr lang="ru-RU" sz="1600" dirty="0" smtClean="0"/>
              <a:t> </a:t>
            </a:r>
            <a:r>
              <a:rPr lang="kk-KZ" sz="1600" dirty="0" smtClean="0"/>
              <a:t>2 </a:t>
            </a:r>
            <a:r>
              <a:rPr lang="ru-RU" sz="1600" dirty="0" err="1" smtClean="0"/>
              <a:t>кеңейеді, онда</a:t>
            </a:r>
            <a:r>
              <a:rPr lang="ru-RU" sz="1600" dirty="0" smtClean="0"/>
              <a:t>  </a:t>
            </a:r>
            <a:r>
              <a:rPr lang="ru-RU" sz="1600" dirty="0" err="1" smtClean="0"/>
              <a:t>дренаждық құрылғы </a:t>
            </a:r>
            <a:r>
              <a:rPr lang="ru-RU" sz="1600" dirty="0" smtClean="0"/>
              <a:t>3 </a:t>
            </a:r>
            <a:r>
              <a:rPr lang="ru-RU" sz="1600" dirty="0" err="1" smtClean="0"/>
              <a:t>орналасқан</a:t>
            </a:r>
            <a:r>
              <a:rPr lang="ru-RU" sz="1600" dirty="0" smtClean="0"/>
              <a:t>. </a:t>
            </a:r>
            <a:r>
              <a:rPr lang="ru-RU" sz="1600" dirty="0" err="1" smtClean="0"/>
              <a:t>Соңғысы</a:t>
            </a:r>
            <a:r>
              <a:rPr lang="ru-RU" sz="1600" dirty="0" smtClean="0"/>
              <a:t> </a:t>
            </a:r>
            <a:r>
              <a:rPr lang="kk-KZ" sz="1600" dirty="0" smtClean="0"/>
              <a:t>– </a:t>
            </a:r>
            <a:r>
              <a:rPr lang="ru-RU" sz="1600" dirty="0" err="1" smtClean="0"/>
              <a:t>тік</a:t>
            </a:r>
            <a:r>
              <a:rPr lang="ru-RU" sz="1600" dirty="0" smtClean="0"/>
              <a:t> </a:t>
            </a:r>
            <a:r>
              <a:rPr lang="ru-RU" sz="1600" dirty="0" err="1" smtClean="0"/>
              <a:t>сақиналы жақтау</a:t>
            </a:r>
            <a:r>
              <a:rPr lang="kk-KZ" sz="1600" dirty="0" smtClean="0"/>
              <a:t> (рамка)</a:t>
            </a:r>
            <a:r>
              <a:rPr lang="ru-RU" sz="1600" dirty="0" smtClean="0"/>
              <a:t>, </a:t>
            </a:r>
            <a:r>
              <a:rPr lang="ru-RU" sz="1600" dirty="0" err="1" smtClean="0"/>
              <a:t>оған </a:t>
            </a:r>
            <a:r>
              <a:rPr lang="ru-RU" sz="1600" dirty="0" smtClean="0"/>
              <a:t>тор </a:t>
            </a:r>
            <a:r>
              <a:rPr lang="kk-KZ" sz="1600" dirty="0" smtClean="0"/>
              <a:t>орналасады </a:t>
            </a:r>
            <a:r>
              <a:rPr lang="ru-RU" sz="1600" dirty="0" err="1" smtClean="0"/>
              <a:t>(тесіктердің мөлшері </a:t>
            </a:r>
            <a:r>
              <a:rPr lang="ru-RU" sz="1600" dirty="0" smtClean="0"/>
              <a:t>0,4 мм). Тор </a:t>
            </a:r>
            <a:r>
              <a:rPr lang="ru-RU" sz="1600" dirty="0" err="1" smtClean="0"/>
              <a:t>ионитті</a:t>
            </a:r>
            <a:r>
              <a:rPr lang="ru-RU" sz="1600" dirty="0" smtClean="0"/>
              <a:t> </a:t>
            </a:r>
            <a:r>
              <a:rPr lang="kk-KZ" sz="1600" dirty="0" smtClean="0"/>
              <a:t>ұстап қалады</a:t>
            </a:r>
            <a:r>
              <a:rPr lang="ru-RU" sz="1600" dirty="0" smtClean="0"/>
              <a:t>, </a:t>
            </a:r>
            <a:r>
              <a:rPr lang="ru-RU" sz="1600" dirty="0" err="1" smtClean="0"/>
              <a:t>бірақ ерітіндінің өтуіне кедергі</a:t>
            </a:r>
            <a:r>
              <a:rPr lang="ru-RU" sz="1600" dirty="0" smtClean="0"/>
              <a:t> </a:t>
            </a:r>
            <a:r>
              <a:rPr lang="ru-RU" sz="1600" dirty="0" err="1" smtClean="0"/>
              <a:t>келтірмейді</a:t>
            </a:r>
            <a:r>
              <a:rPr lang="ru-RU" sz="1600" dirty="0" smtClean="0"/>
              <a:t>. </a:t>
            </a:r>
            <a:r>
              <a:rPr lang="ru-RU" sz="1600" dirty="0" err="1" smtClean="0"/>
              <a:t>Қышқыл ерітінділер</a:t>
            </a:r>
            <a:r>
              <a:rPr lang="ru-RU" sz="1600" dirty="0" smtClean="0"/>
              <a:t> </a:t>
            </a:r>
            <a:r>
              <a:rPr lang="ru-RU" sz="1600" dirty="0" err="1" smtClean="0"/>
              <a:t>үшін </a:t>
            </a:r>
            <a:r>
              <a:rPr lang="ru-RU" sz="1600" dirty="0" smtClean="0"/>
              <a:t>полипропилен </a:t>
            </a:r>
            <a:r>
              <a:rPr lang="ru-RU" sz="1600" dirty="0" err="1" smtClean="0"/>
              <a:t>торлары</a:t>
            </a:r>
            <a:r>
              <a:rPr lang="ru-RU" sz="1600" dirty="0" smtClean="0"/>
              <a:t>, </a:t>
            </a:r>
            <a:r>
              <a:rPr lang="ru-RU" sz="1600" dirty="0" err="1" smtClean="0"/>
              <a:t>сілтілер</a:t>
            </a:r>
            <a:r>
              <a:rPr lang="ru-RU" sz="1600" dirty="0" smtClean="0"/>
              <a:t> </a:t>
            </a:r>
            <a:r>
              <a:rPr lang="ru-RU" sz="1600" dirty="0" err="1" smtClean="0"/>
              <a:t>үшін коррозияға төзімді болаттан</a:t>
            </a:r>
            <a:r>
              <a:rPr lang="ru-RU" sz="1600" dirty="0" smtClean="0"/>
              <a:t> </a:t>
            </a:r>
            <a:r>
              <a:rPr lang="ru-RU" sz="1600" dirty="0" err="1" smtClean="0"/>
              <a:t>жасалған торлар</a:t>
            </a:r>
            <a:r>
              <a:rPr lang="ru-RU" sz="1600" dirty="0" smtClean="0"/>
              <a:t> </a:t>
            </a:r>
            <a:r>
              <a:rPr lang="ru-RU" sz="1600" dirty="0" err="1" smtClean="0"/>
              <a:t>қолданылады</a:t>
            </a:r>
            <a:r>
              <a:rPr lang="ru-RU" sz="1600" dirty="0" smtClean="0"/>
              <a:t>. </a:t>
            </a:r>
            <a:r>
              <a:rPr lang="kk-KZ" sz="1600" dirty="0" smtClean="0"/>
              <a:t>Мұнараның</a:t>
            </a:r>
            <a:r>
              <a:rPr lang="ru-RU" sz="1600" dirty="0" smtClean="0"/>
              <a:t> </a:t>
            </a:r>
            <a:r>
              <a:rPr lang="ru-RU" sz="1600" dirty="0" err="1" smtClean="0"/>
              <a:t>жоғарғы бөлігі</a:t>
            </a:r>
            <a:r>
              <a:rPr lang="kk-KZ" sz="1600" dirty="0" smtClean="0"/>
              <a:t> 2</a:t>
            </a:r>
            <a:r>
              <a:rPr lang="ru-RU" sz="1600" dirty="0" smtClean="0"/>
              <a:t> </a:t>
            </a:r>
            <a:r>
              <a:rPr lang="ru-RU" sz="1600" dirty="0" err="1" smtClean="0"/>
              <a:t>екі</a:t>
            </a:r>
            <a:r>
              <a:rPr lang="ru-RU" sz="1600" dirty="0" smtClean="0"/>
              <a:t> жарты</a:t>
            </a:r>
            <a:r>
              <a:rPr lang="kk-KZ" sz="1600" dirty="0" smtClean="0"/>
              <a:t>лай</a:t>
            </a:r>
            <a:r>
              <a:rPr lang="ru-RU" sz="1600" dirty="0" smtClean="0"/>
              <a:t> </a:t>
            </a:r>
            <a:r>
              <a:rPr lang="ru-RU" sz="1600" dirty="0" err="1" smtClean="0"/>
              <a:t>сақина түрінде жасалады</a:t>
            </a:r>
            <a:r>
              <a:rPr lang="ru-RU" sz="1600" dirty="0" smtClean="0"/>
              <a:t>, </a:t>
            </a:r>
            <a:r>
              <a:rPr lang="ru-RU" sz="1600" dirty="0" err="1" smtClean="0"/>
              <a:t>олардың біреуі</a:t>
            </a:r>
            <a:r>
              <a:rPr lang="ru-RU" sz="1600" dirty="0" smtClean="0"/>
              <a:t> </a:t>
            </a:r>
            <a:r>
              <a:rPr lang="kk-KZ" sz="1600" dirty="0" smtClean="0"/>
              <a:t>мұнара</a:t>
            </a:r>
            <a:r>
              <a:rPr lang="ru-RU" sz="1600" dirty="0" smtClean="0"/>
              <a:t> </a:t>
            </a:r>
            <a:r>
              <a:rPr lang="ru-RU" sz="1600" dirty="0" err="1" smtClean="0"/>
              <a:t>корпусына</a:t>
            </a:r>
            <a:r>
              <a:rPr lang="ru-RU" sz="1600" dirty="0" smtClean="0"/>
              <a:t> </a:t>
            </a:r>
            <a:r>
              <a:rPr lang="ru-RU" sz="1600" dirty="0" err="1" smtClean="0"/>
              <a:t>бекітілген</a:t>
            </a:r>
            <a:r>
              <a:rPr lang="ru-RU" sz="1600" dirty="0" smtClean="0"/>
              <a:t>, ал </a:t>
            </a:r>
            <a:r>
              <a:rPr lang="ru-RU" sz="1600" dirty="0" err="1" smtClean="0"/>
              <a:t>екіншісі</a:t>
            </a:r>
            <a:r>
              <a:rPr lang="ru-RU" sz="1600" dirty="0" smtClean="0"/>
              <a:t> </a:t>
            </a:r>
            <a:r>
              <a:rPr lang="ru-RU" sz="1600" dirty="0" err="1" smtClean="0"/>
              <a:t>дренаждық торларды</a:t>
            </a:r>
            <a:r>
              <a:rPr lang="ru-RU" sz="1600" dirty="0" smtClean="0"/>
              <a:t> </a:t>
            </a:r>
            <a:r>
              <a:rPr lang="ru-RU" sz="1600" dirty="0" err="1" smtClean="0"/>
              <a:t>ауыстыру</a:t>
            </a:r>
            <a:r>
              <a:rPr lang="ru-RU" sz="1600" dirty="0" smtClean="0"/>
              <a:t> </a:t>
            </a:r>
            <a:r>
              <a:rPr lang="ru-RU" sz="1600" dirty="0" err="1" smtClean="0"/>
              <a:t>үшін құрылғыға кіре</a:t>
            </a:r>
            <a:r>
              <a:rPr lang="ru-RU" sz="1600" dirty="0" smtClean="0"/>
              <a:t> </a:t>
            </a:r>
            <a:r>
              <a:rPr lang="ru-RU" sz="1600" dirty="0" err="1" smtClean="0"/>
              <a:t>отырып</a:t>
            </a:r>
            <a:r>
              <a:rPr lang="ru-RU" sz="1600" dirty="0" smtClean="0"/>
              <a:t>, </a:t>
            </a:r>
            <a:r>
              <a:rPr lang="ru-RU" sz="1600" dirty="0" err="1" smtClean="0"/>
              <a:t>ілмектерге</a:t>
            </a:r>
            <a:r>
              <a:rPr lang="ru-RU" sz="1600" dirty="0" smtClean="0"/>
              <a:t> </a:t>
            </a:r>
            <a:r>
              <a:rPr lang="ru-RU" sz="1600" dirty="0" err="1" smtClean="0"/>
              <a:t>бұрыла алады</a:t>
            </a:r>
            <a:r>
              <a:rPr lang="ru-RU" sz="1600" dirty="0" smtClean="0"/>
              <a:t>. </a:t>
            </a:r>
            <a:r>
              <a:rPr lang="kk-KZ" sz="1600" dirty="0" smtClean="0"/>
              <a:t>Мұнараның</a:t>
            </a:r>
            <a:r>
              <a:rPr lang="ru-RU" sz="1600" dirty="0" smtClean="0"/>
              <a:t> </a:t>
            </a:r>
            <a:r>
              <a:rPr lang="ru-RU" sz="1600" dirty="0" err="1" smtClean="0"/>
              <a:t>төменгі бөлігінде  жалған түбі </a:t>
            </a:r>
            <a:r>
              <a:rPr lang="ru-RU" sz="1600" dirty="0" smtClean="0"/>
              <a:t>14 бар, </a:t>
            </a:r>
            <a:r>
              <a:rPr lang="ru-RU" sz="1600" dirty="0" err="1" smtClean="0"/>
              <a:t>ол</a:t>
            </a:r>
            <a:r>
              <a:rPr lang="ru-RU" sz="1600" dirty="0" smtClean="0"/>
              <a:t> 0,4 мм </a:t>
            </a:r>
            <a:r>
              <a:rPr lang="ru-RU" sz="1600" dirty="0" err="1" smtClean="0"/>
              <a:t>тесіктері</a:t>
            </a:r>
            <a:r>
              <a:rPr lang="ru-RU" sz="1600" dirty="0" smtClean="0"/>
              <a:t> бар </a:t>
            </a:r>
            <a:r>
              <a:rPr lang="ru-RU" sz="1600" dirty="0" err="1" smtClean="0"/>
              <a:t>тормен</a:t>
            </a:r>
            <a:r>
              <a:rPr lang="ru-RU" sz="1600" dirty="0" smtClean="0"/>
              <a:t> </a:t>
            </a:r>
            <a:r>
              <a:rPr lang="ru-RU" sz="1600" dirty="0" err="1" smtClean="0"/>
              <a:t>жабылған </a:t>
            </a:r>
            <a:r>
              <a:rPr lang="ru-RU" sz="1600" dirty="0" smtClean="0"/>
              <a:t>металл тор</a:t>
            </a:r>
            <a:r>
              <a:rPr lang="kk-KZ" sz="1600" dirty="0" smtClean="0"/>
              <a:t> болып келеді</a:t>
            </a:r>
            <a:r>
              <a:rPr lang="ru-RU" sz="1600" dirty="0" smtClean="0"/>
              <a:t>.</a:t>
            </a:r>
          </a:p>
          <a:p>
            <a:r>
              <a:rPr lang="ru-RU" sz="1600" dirty="0" err="1" smtClean="0"/>
              <a:t>Тордың күйін бақылау үшін</a:t>
            </a:r>
            <a:r>
              <a:rPr lang="ru-RU" sz="1600" dirty="0" smtClean="0"/>
              <a:t> </a:t>
            </a:r>
            <a:r>
              <a:rPr lang="kk-KZ" sz="1600" dirty="0" smtClean="0"/>
              <a:t>келте құбыр (патрубок) </a:t>
            </a:r>
            <a:r>
              <a:rPr lang="ru-RU" sz="1600" dirty="0" smtClean="0"/>
              <a:t>16 </a:t>
            </a:r>
            <a:r>
              <a:rPr lang="ru-RU" sz="1600" dirty="0" err="1" smtClean="0"/>
              <a:t>қолданылады</a:t>
            </a:r>
            <a:r>
              <a:rPr lang="ru-RU" sz="1600" dirty="0" smtClean="0"/>
              <a:t>: </a:t>
            </a:r>
            <a:r>
              <a:rPr lang="ru-RU" sz="1600" dirty="0" err="1" smtClean="0"/>
              <a:t>ондағы шайырдың пайда</a:t>
            </a:r>
            <a:r>
              <a:rPr lang="ru-RU" sz="1600" dirty="0" smtClean="0"/>
              <a:t> </a:t>
            </a:r>
            <a:r>
              <a:rPr lang="ru-RU" sz="1600" dirty="0" err="1" smtClean="0"/>
              <a:t>болуы</a:t>
            </a:r>
            <a:r>
              <a:rPr lang="ru-RU" sz="1600" dirty="0" smtClean="0"/>
              <a:t> </a:t>
            </a:r>
            <a:r>
              <a:rPr lang="ru-RU" sz="1600" dirty="0" err="1" smtClean="0"/>
              <a:t>тордың зақымдалғанын және </a:t>
            </a:r>
            <a:r>
              <a:rPr lang="ru-RU" sz="1600" dirty="0" smtClean="0"/>
              <a:t>оны </a:t>
            </a:r>
            <a:r>
              <a:rPr lang="ru-RU" sz="1600" dirty="0" err="1" smtClean="0"/>
              <a:t>ауыстыру</a:t>
            </a:r>
            <a:r>
              <a:rPr lang="ru-RU" sz="1600" dirty="0" smtClean="0"/>
              <a:t> </a:t>
            </a:r>
            <a:r>
              <a:rPr lang="ru-RU" sz="1600" dirty="0" err="1" smtClean="0"/>
              <a:t>қажеттілігін көрсетеді</a:t>
            </a:r>
            <a:r>
              <a:rPr lang="ru-RU" sz="1600" dirty="0" smtClean="0"/>
              <a:t>. </a:t>
            </a:r>
            <a:r>
              <a:rPr lang="ru-RU" sz="1600" dirty="0" err="1" smtClean="0"/>
              <a:t>Шайыр</a:t>
            </a:r>
            <a:r>
              <a:rPr lang="kk-KZ" sz="1600" dirty="0" smtClean="0"/>
              <a:t>ды келте құбыр</a:t>
            </a:r>
            <a:r>
              <a:rPr lang="ru-RU" sz="1600" dirty="0" smtClean="0"/>
              <a:t> 8 </a:t>
            </a:r>
            <a:r>
              <a:rPr lang="ru-RU" sz="1600" dirty="0" err="1" smtClean="0"/>
              <a:t>арқылы</a:t>
            </a:r>
            <a:r>
              <a:rPr lang="ru-RU" sz="1600" dirty="0" smtClean="0"/>
              <a:t> </a:t>
            </a:r>
            <a:r>
              <a:rPr lang="kk-KZ" sz="1600" dirty="0" smtClean="0"/>
              <a:t>мұнараға </a:t>
            </a:r>
            <a:r>
              <a:rPr lang="ru-RU" sz="1600" dirty="0" smtClean="0"/>
              <a:t> </a:t>
            </a:r>
            <a:r>
              <a:rPr lang="ru-RU" sz="1600" dirty="0" err="1" smtClean="0"/>
              <a:t>жүкте</a:t>
            </a:r>
            <a:r>
              <a:rPr lang="kk-KZ" sz="1600" dirty="0" smtClean="0"/>
              <a:t>й</a:t>
            </a:r>
            <a:r>
              <a:rPr lang="ru-RU" sz="1600" dirty="0" err="1" smtClean="0"/>
              <a:t>ді</a:t>
            </a:r>
            <a:r>
              <a:rPr lang="ru-RU" sz="1600" dirty="0" smtClean="0"/>
              <a:t>, </a:t>
            </a:r>
            <a:r>
              <a:rPr lang="kk-KZ" sz="1600" dirty="0" smtClean="0"/>
              <a:t>аэролифттің </a:t>
            </a:r>
            <a:r>
              <a:rPr lang="ru-RU" sz="1600" dirty="0" smtClean="0"/>
              <a:t>13 </a:t>
            </a:r>
            <a:r>
              <a:rPr lang="ru-RU" sz="1600" dirty="0" err="1" smtClean="0"/>
              <a:t>көмегімен</a:t>
            </a:r>
            <a:r>
              <a:rPr lang="kk-KZ" sz="1600" dirty="0" smtClean="0"/>
              <a:t> келте </a:t>
            </a:r>
            <a:r>
              <a:rPr lang="ru-RU" sz="1600" dirty="0" err="1" smtClean="0"/>
              <a:t>құбыр </a:t>
            </a:r>
            <a:r>
              <a:rPr lang="ru-RU" sz="1600" dirty="0" smtClean="0"/>
              <a:t>6 </a:t>
            </a:r>
            <a:r>
              <a:rPr lang="ru-RU" sz="1600" dirty="0" err="1" smtClean="0"/>
              <a:t>арқылы түсіріледі</a:t>
            </a:r>
            <a:r>
              <a:rPr lang="ru-RU" sz="1600" dirty="0" smtClean="0"/>
              <a:t>. </a:t>
            </a:r>
            <a:r>
              <a:rPr lang="kk-KZ" sz="1600" dirty="0" smtClean="0"/>
              <a:t>Мұнараға</a:t>
            </a:r>
            <a:r>
              <a:rPr lang="ru-RU" sz="1600" dirty="0" smtClean="0"/>
              <a:t> </a:t>
            </a:r>
            <a:r>
              <a:rPr lang="ru-RU" sz="1600" dirty="0" err="1" smtClean="0"/>
              <a:t>кіретін</a:t>
            </a:r>
            <a:r>
              <a:rPr lang="ru-RU" sz="1600" dirty="0" smtClean="0"/>
              <a:t> </a:t>
            </a:r>
            <a:r>
              <a:rPr lang="ru-RU" sz="1600" dirty="0" err="1" smtClean="0"/>
              <a:t>ерітіндіні</a:t>
            </a:r>
            <a:r>
              <a:rPr lang="ru-RU" sz="1600" dirty="0" smtClean="0"/>
              <a:t> </a:t>
            </a:r>
            <a:r>
              <a:rPr lang="ru-RU" sz="1600" dirty="0" err="1" smtClean="0"/>
              <a:t>жылыту</a:t>
            </a:r>
            <a:r>
              <a:rPr lang="ru-RU" sz="1600" dirty="0" smtClean="0"/>
              <a:t> </a:t>
            </a:r>
            <a:r>
              <a:rPr lang="ru-RU" sz="1600" dirty="0" err="1" smtClean="0"/>
              <a:t>үшін</a:t>
            </a:r>
            <a:r>
              <a:rPr lang="ru-RU" sz="1600" dirty="0" smtClean="0"/>
              <a:t> </a:t>
            </a:r>
            <a:r>
              <a:rPr lang="kk-KZ" sz="1600" dirty="0" smtClean="0"/>
              <a:t>змеевик </a:t>
            </a:r>
            <a:r>
              <a:rPr lang="ru-RU" sz="1600" dirty="0" smtClean="0"/>
              <a:t>15 </a:t>
            </a:r>
            <a:r>
              <a:rPr lang="ru-RU" sz="1600" dirty="0" err="1" smtClean="0"/>
              <a:t>қызмет етеді</a:t>
            </a:r>
            <a:r>
              <a:rPr lang="ru-RU" sz="1600" dirty="0" smtClean="0"/>
              <a:t>, </a:t>
            </a:r>
            <a:r>
              <a:rPr lang="ru-RU" sz="1600" dirty="0" err="1" smtClean="0"/>
              <a:t>ол</a:t>
            </a:r>
            <a:r>
              <a:rPr lang="ru-RU" sz="1600" dirty="0" smtClean="0"/>
              <a:t> </a:t>
            </a:r>
            <a:r>
              <a:rPr lang="ru-RU" sz="1600" dirty="0" err="1" smtClean="0"/>
              <a:t>арқылы ыстық </a:t>
            </a:r>
            <a:r>
              <a:rPr lang="ru-RU" sz="1600" dirty="0" smtClean="0"/>
              <a:t>су </a:t>
            </a:r>
            <a:r>
              <a:rPr lang="ru-RU" sz="1600" dirty="0" err="1" smtClean="0"/>
              <a:t>өтеді</a:t>
            </a:r>
            <a:r>
              <a:rPr lang="ru-RU" sz="1600" dirty="0" smtClean="0"/>
              <a:t>. </a:t>
            </a:r>
            <a:r>
              <a:rPr lang="ru-RU" sz="1600" dirty="0" err="1" smtClean="0"/>
              <a:t>Цехтың атмосферасына</a:t>
            </a:r>
            <a:r>
              <a:rPr lang="ru-RU" sz="1600" dirty="0" smtClean="0"/>
              <a:t> </a:t>
            </a:r>
            <a:r>
              <a:rPr lang="kk-KZ" sz="1600" dirty="0" smtClean="0"/>
              <a:t>синильді</a:t>
            </a:r>
            <a:r>
              <a:rPr lang="ru-RU" sz="1600" dirty="0" smtClean="0"/>
              <a:t> </a:t>
            </a:r>
            <a:r>
              <a:rPr lang="ru-RU" sz="1600" dirty="0" err="1" smtClean="0"/>
              <a:t>қышқылы буларының</a:t>
            </a:r>
            <a:r>
              <a:rPr lang="ru-RU" sz="1600" dirty="0" smtClean="0"/>
              <a:t> </a:t>
            </a:r>
            <a:r>
              <a:rPr lang="kk-KZ" sz="1600" dirty="0" smtClean="0"/>
              <a:t>бөлінуіне</a:t>
            </a:r>
            <a:r>
              <a:rPr lang="ru-RU" sz="1600" dirty="0" smtClean="0"/>
              <a:t> </a:t>
            </a:r>
            <a:r>
              <a:rPr lang="ru-RU" sz="1600" dirty="0" err="1" smtClean="0"/>
              <a:t>жол</a:t>
            </a:r>
            <a:r>
              <a:rPr lang="ru-RU" sz="1600" dirty="0" smtClean="0"/>
              <a:t> </a:t>
            </a:r>
            <a:r>
              <a:rPr lang="ru-RU" sz="1600" dirty="0" err="1" smtClean="0"/>
              <a:t>бермеу</a:t>
            </a:r>
            <a:r>
              <a:rPr lang="ru-RU" sz="1600" dirty="0" smtClean="0"/>
              <a:t> </a:t>
            </a:r>
            <a:r>
              <a:rPr lang="ru-RU" sz="1600" dirty="0" err="1" smtClean="0"/>
              <a:t>үшін</a:t>
            </a:r>
            <a:r>
              <a:rPr lang="ru-RU" sz="1600" dirty="0" smtClean="0"/>
              <a:t> </a:t>
            </a:r>
            <a:r>
              <a:rPr lang="kk-KZ" sz="1600" dirty="0" smtClean="0"/>
              <a:t>мұнараны келте </a:t>
            </a:r>
            <a:r>
              <a:rPr lang="ru-RU" sz="1600" dirty="0" err="1" smtClean="0"/>
              <a:t>құбыр </a:t>
            </a:r>
            <a:r>
              <a:rPr lang="ru-RU" sz="1600" dirty="0" smtClean="0"/>
              <a:t>4 </a:t>
            </a:r>
            <a:r>
              <a:rPr lang="ru-RU" sz="1600" dirty="0" err="1" smtClean="0"/>
              <a:t>арқылы сорғыш желдету</a:t>
            </a:r>
            <a:r>
              <a:rPr lang="ru-RU" sz="1600" dirty="0" smtClean="0"/>
              <a:t> </a:t>
            </a:r>
            <a:r>
              <a:rPr lang="ru-RU" sz="1600" dirty="0" err="1" smtClean="0"/>
              <a:t>жүйесіне қосылады</a:t>
            </a:r>
            <a:r>
              <a:rPr lang="ru-RU" sz="1600" dirty="0" smtClean="0"/>
              <a:t>. </a:t>
            </a:r>
            <a:r>
              <a:rPr lang="ru-RU" sz="1600" dirty="0" err="1" smtClean="0"/>
              <a:t>Қышқыл ерітінділермен</a:t>
            </a:r>
            <a:r>
              <a:rPr lang="ru-RU" sz="1600" dirty="0" smtClean="0"/>
              <a:t> </a:t>
            </a:r>
            <a:r>
              <a:rPr lang="ru-RU" sz="1600" dirty="0" err="1" smtClean="0"/>
              <a:t>жұмыс істеуге</a:t>
            </a:r>
            <a:r>
              <a:rPr lang="ru-RU" sz="1600" dirty="0" smtClean="0"/>
              <a:t> </a:t>
            </a:r>
            <a:r>
              <a:rPr lang="ru-RU" sz="1600" dirty="0" err="1" smtClean="0"/>
              <a:t>арналған</a:t>
            </a:r>
            <a:r>
              <a:rPr lang="ru-RU" sz="1600" dirty="0" smtClean="0"/>
              <a:t> </a:t>
            </a:r>
            <a:r>
              <a:rPr lang="kk-KZ" sz="1600" dirty="0" smtClean="0"/>
              <a:t>мұнаралар</a:t>
            </a:r>
            <a:r>
              <a:rPr lang="ru-RU" sz="1600" dirty="0" smtClean="0"/>
              <a:t> </a:t>
            </a:r>
            <a:r>
              <a:rPr lang="ru-RU" sz="1600" dirty="0" err="1" smtClean="0"/>
              <a:t>титаннан</a:t>
            </a:r>
            <a:r>
              <a:rPr lang="ru-RU" sz="1600" dirty="0" smtClean="0"/>
              <a:t>, </a:t>
            </a:r>
            <a:r>
              <a:rPr lang="ru-RU" sz="1600" dirty="0" err="1" smtClean="0"/>
              <a:t>бейтарап</a:t>
            </a:r>
            <a:r>
              <a:rPr lang="ru-RU" sz="1600" dirty="0" smtClean="0"/>
              <a:t> </a:t>
            </a:r>
            <a:r>
              <a:rPr lang="ru-RU" sz="1600" dirty="0" err="1" smtClean="0"/>
              <a:t>және сілтілі</a:t>
            </a:r>
            <a:r>
              <a:rPr lang="ru-RU" sz="1600" dirty="0" smtClean="0"/>
              <a:t> </a:t>
            </a:r>
            <a:r>
              <a:rPr lang="ru-RU" sz="1600" dirty="0" err="1" smtClean="0"/>
              <a:t>ерітінділермен</a:t>
            </a:r>
            <a:r>
              <a:rPr lang="ru-RU" sz="1600" dirty="0" smtClean="0"/>
              <a:t> </a:t>
            </a:r>
            <a:r>
              <a:rPr lang="ru-RU" sz="1600" dirty="0" err="1" smtClean="0"/>
              <a:t>жұмыс істеу</a:t>
            </a:r>
            <a:r>
              <a:rPr lang="ru-RU" sz="1600" dirty="0" smtClean="0"/>
              <a:t> </a:t>
            </a:r>
            <a:r>
              <a:rPr lang="ru-RU" sz="1600" dirty="0" err="1" smtClean="0"/>
              <a:t>үшін </a:t>
            </a:r>
            <a:r>
              <a:rPr lang="ru-RU" sz="1600" dirty="0" smtClean="0"/>
              <a:t>— </a:t>
            </a:r>
            <a:r>
              <a:rPr lang="ru-RU" sz="1600" dirty="0" err="1" smtClean="0"/>
              <a:t>көміртекті болаттан</a:t>
            </a:r>
            <a:r>
              <a:rPr lang="ru-RU" sz="1600" dirty="0" smtClean="0"/>
              <a:t> </a:t>
            </a:r>
            <a:r>
              <a:rPr lang="ru-RU" sz="1600" dirty="0" err="1" smtClean="0"/>
              <a:t>жасалған.</a:t>
            </a:r>
            <a:r>
              <a:rPr lang="ru-RU" sz="1600" dirty="0" smtClean="0"/>
              <a:t> </a:t>
            </a:r>
            <a:r>
              <a:rPr lang="ru-RU" sz="1600" dirty="0" err="1" smtClean="0"/>
              <a:t>Жуу</a:t>
            </a:r>
            <a:r>
              <a:rPr lang="ru-RU" sz="1600" dirty="0" smtClean="0"/>
              <a:t> </a:t>
            </a:r>
            <a:r>
              <a:rPr lang="kk-KZ" sz="1600" dirty="0" smtClean="0"/>
              <a:t>мұнараларының конструкцияс </a:t>
            </a:r>
            <a:r>
              <a:rPr lang="ru-RU" sz="1600" dirty="0" smtClean="0"/>
              <a:t> регенерация</a:t>
            </a:r>
            <a:r>
              <a:rPr lang="kk-KZ" sz="1600" dirty="0" smtClean="0"/>
              <a:t>лық мұнараларға</a:t>
            </a:r>
            <a:r>
              <a:rPr lang="ru-RU" sz="1600" dirty="0" smtClean="0"/>
              <a:t> </a:t>
            </a:r>
            <a:r>
              <a:rPr lang="ru-RU" sz="1600" dirty="0" err="1" smtClean="0"/>
              <a:t>ұқсас, бірақ жылу</a:t>
            </a:r>
            <a:r>
              <a:rPr lang="ru-RU" sz="1600" dirty="0" smtClean="0"/>
              <a:t> </a:t>
            </a:r>
            <a:r>
              <a:rPr lang="ru-RU" sz="1600" dirty="0" err="1" smtClean="0"/>
              <a:t>оқшаулағышы және ерітінділерді</a:t>
            </a:r>
            <a:r>
              <a:rPr lang="ru-RU" sz="1600" dirty="0" smtClean="0"/>
              <a:t> </a:t>
            </a:r>
            <a:r>
              <a:rPr lang="ru-RU" sz="1600" dirty="0" err="1" smtClean="0"/>
              <a:t>жылытуға арналған</a:t>
            </a:r>
            <a:r>
              <a:rPr lang="ru-RU" sz="1600" dirty="0" smtClean="0"/>
              <a:t> </a:t>
            </a:r>
            <a:r>
              <a:rPr lang="kk-KZ" sz="1600" dirty="0" smtClean="0"/>
              <a:t>змеевигі болмайды.</a:t>
            </a:r>
            <a:endParaRPr lang="ru-RU" sz="16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
            </a:r>
            <a:br>
              <a:rPr lang="ru-RU" dirty="0" smtClean="0"/>
            </a:br>
            <a:r>
              <a:rPr lang="ru-RU" b="1" dirty="0" smtClean="0"/>
              <a:t> </a:t>
            </a:r>
            <a:r>
              <a:rPr lang="ru-RU" dirty="0" smtClean="0"/>
              <a:t/>
            </a:r>
            <a:br>
              <a:rPr lang="ru-RU" dirty="0" smtClean="0"/>
            </a:br>
            <a:endParaRPr lang="ru-RU" dirty="0"/>
          </a:p>
        </p:txBody>
      </p:sp>
      <p:pic>
        <p:nvPicPr>
          <p:cNvPr id="4" name="Содержимое 3"/>
          <p:cNvPicPr>
            <a:picLocks noGrp="1"/>
          </p:cNvPicPr>
          <p:nvPr>
            <p:ph idx="1"/>
          </p:nvPr>
        </p:nvPicPr>
        <p:blipFill>
          <a:blip r:embed="rId2"/>
          <a:srcRect l="41864" t="19745" r="37173" b="20450"/>
          <a:stretch>
            <a:fillRect/>
          </a:stretch>
        </p:blipFill>
        <p:spPr bwMode="auto">
          <a:xfrm>
            <a:off x="4286248" y="214290"/>
            <a:ext cx="4857752" cy="6215106"/>
          </a:xfrm>
          <a:prstGeom prst="rect">
            <a:avLst/>
          </a:prstGeom>
          <a:noFill/>
          <a:ln w="9525">
            <a:noFill/>
            <a:miter lim="800000"/>
            <a:headEnd/>
            <a:tailEnd/>
          </a:ln>
        </p:spPr>
      </p:pic>
      <p:sp>
        <p:nvSpPr>
          <p:cNvPr id="5" name="Текст 4"/>
          <p:cNvSpPr>
            <a:spLocks noGrp="1"/>
          </p:cNvSpPr>
          <p:nvPr>
            <p:ph type="body" sz="half" idx="2"/>
          </p:nvPr>
        </p:nvSpPr>
        <p:spPr>
          <a:xfrm>
            <a:off x="457200" y="642918"/>
            <a:ext cx="3008313" cy="5483245"/>
          </a:xfrm>
        </p:spPr>
        <p:txBody>
          <a:bodyPr>
            <a:normAutofit lnSpcReduction="10000"/>
          </a:bodyPr>
          <a:lstStyle/>
          <a:p>
            <a:r>
              <a:rPr lang="ru-RU" sz="1800" dirty="0" smtClean="0"/>
              <a:t>1 — корпус; 2 —</a:t>
            </a:r>
            <a:r>
              <a:rPr lang="ru-RU" sz="1800" dirty="0" err="1" smtClean="0"/>
              <a:t>мұнараның жоғарғы бөлігі</a:t>
            </a:r>
            <a:r>
              <a:rPr lang="ru-RU" sz="1800" dirty="0" smtClean="0"/>
              <a:t>; 3 — </a:t>
            </a:r>
            <a:r>
              <a:rPr lang="ru-RU" sz="1800" dirty="0" err="1" smtClean="0"/>
              <a:t>дренажды</a:t>
            </a:r>
            <a:r>
              <a:rPr lang="ru-RU" sz="1800" dirty="0" smtClean="0"/>
              <a:t> </a:t>
            </a:r>
            <a:r>
              <a:rPr lang="ru-RU" sz="1800" dirty="0" err="1" smtClean="0"/>
              <a:t>құрылғы</a:t>
            </a:r>
            <a:r>
              <a:rPr lang="ru-RU" sz="1800" dirty="0" smtClean="0"/>
              <a:t>; </a:t>
            </a:r>
            <a:r>
              <a:rPr lang="ru-RU" sz="1800" b="1" i="1" dirty="0" smtClean="0"/>
              <a:t>4 </a:t>
            </a:r>
            <a:r>
              <a:rPr lang="ru-RU" sz="1800" dirty="0" smtClean="0"/>
              <a:t>— </a:t>
            </a:r>
            <a:r>
              <a:rPr lang="ru-RU" sz="1800" dirty="0" err="1" smtClean="0"/>
              <a:t>желдеткіш</a:t>
            </a:r>
            <a:r>
              <a:rPr lang="ru-RU" sz="1800" dirty="0" smtClean="0"/>
              <a:t> </a:t>
            </a:r>
            <a:r>
              <a:rPr lang="ru-RU" sz="1800" dirty="0" err="1" smtClean="0"/>
              <a:t>келте</a:t>
            </a:r>
            <a:r>
              <a:rPr lang="ru-RU" sz="1800" dirty="0" smtClean="0"/>
              <a:t> </a:t>
            </a:r>
            <a:r>
              <a:rPr lang="ru-RU" sz="1800" dirty="0" err="1" smtClean="0"/>
              <a:t>құбыр</a:t>
            </a:r>
            <a:r>
              <a:rPr lang="ru-RU" sz="1800" dirty="0" smtClean="0"/>
              <a:t>; 5 —</a:t>
            </a:r>
            <a:r>
              <a:rPr lang="ru-RU" sz="1800" dirty="0" err="1" smtClean="0"/>
              <a:t>деңгейді өлшеуге арналған келте</a:t>
            </a:r>
            <a:r>
              <a:rPr lang="ru-RU" sz="1800" dirty="0" smtClean="0"/>
              <a:t> </a:t>
            </a:r>
            <a:r>
              <a:rPr lang="ru-RU" sz="1800" dirty="0" err="1" smtClean="0"/>
              <a:t>құбыр</a:t>
            </a:r>
            <a:r>
              <a:rPr lang="ru-RU" sz="1800" dirty="0" smtClean="0"/>
              <a:t>; 6 — </a:t>
            </a:r>
            <a:r>
              <a:rPr lang="ru-RU" sz="1800" dirty="0" err="1" smtClean="0"/>
              <a:t>шайырды</a:t>
            </a:r>
            <a:r>
              <a:rPr lang="ru-RU" sz="1800" dirty="0" smtClean="0"/>
              <a:t> </a:t>
            </a:r>
            <a:r>
              <a:rPr lang="ru-RU" sz="1800" dirty="0" err="1" smtClean="0"/>
              <a:t>шығару</a:t>
            </a:r>
            <a:r>
              <a:rPr lang="ru-RU" sz="1800" dirty="0" smtClean="0"/>
              <a:t>; 7 —</a:t>
            </a:r>
            <a:r>
              <a:rPr lang="ru-RU" sz="1800" dirty="0" err="1" smtClean="0"/>
              <a:t>аэролифтке</a:t>
            </a:r>
            <a:r>
              <a:rPr lang="ru-RU" sz="1800" dirty="0" smtClean="0"/>
              <a:t> </a:t>
            </a:r>
            <a:r>
              <a:rPr lang="ru-RU" sz="1800" dirty="0" err="1" smtClean="0"/>
              <a:t>ауаны</a:t>
            </a:r>
            <a:r>
              <a:rPr lang="ru-RU" sz="1800" dirty="0" smtClean="0"/>
              <a:t> </a:t>
            </a:r>
            <a:r>
              <a:rPr lang="ru-RU" sz="1800" dirty="0" err="1" smtClean="0"/>
              <a:t>жіберу</a:t>
            </a:r>
            <a:r>
              <a:rPr lang="ru-RU" sz="1800" dirty="0" smtClean="0"/>
              <a:t>; 8 — </a:t>
            </a:r>
            <a:r>
              <a:rPr lang="ru-RU" sz="1800" dirty="0" err="1" smtClean="0"/>
              <a:t>шайырды</a:t>
            </a:r>
            <a:r>
              <a:rPr lang="ru-RU" sz="1800" dirty="0" smtClean="0"/>
              <a:t> </a:t>
            </a:r>
            <a:r>
              <a:rPr lang="ru-RU" sz="1800" dirty="0" err="1" smtClean="0"/>
              <a:t>тиеу</a:t>
            </a:r>
            <a:r>
              <a:rPr lang="ru-RU" sz="1800" dirty="0" smtClean="0"/>
              <a:t>; </a:t>
            </a:r>
            <a:r>
              <a:rPr lang="ru-RU" sz="1800" b="1" i="1" dirty="0" smtClean="0"/>
              <a:t>9 </a:t>
            </a:r>
            <a:r>
              <a:rPr lang="ru-RU" sz="1800" dirty="0" smtClean="0"/>
              <a:t>— </a:t>
            </a:r>
            <a:r>
              <a:rPr lang="ru-RU" sz="1800" dirty="0" err="1" smtClean="0"/>
              <a:t>сақиналы </a:t>
            </a:r>
            <a:r>
              <a:rPr lang="ru-RU" sz="1800" dirty="0" smtClean="0"/>
              <a:t>желоб; </a:t>
            </a:r>
            <a:r>
              <a:rPr lang="ru-RU" sz="1800" b="1" i="1" dirty="0" smtClean="0"/>
              <a:t>10</a:t>
            </a:r>
            <a:r>
              <a:rPr lang="ru-RU" sz="1800" dirty="0" smtClean="0"/>
              <a:t>— </a:t>
            </a:r>
            <a:r>
              <a:rPr lang="ru-RU" sz="1800" dirty="0" err="1" smtClean="0"/>
              <a:t>ерітіндінің шығатын </a:t>
            </a:r>
            <a:r>
              <a:rPr lang="ru-RU" sz="1800" dirty="0" smtClean="0"/>
              <a:t>жері;11</a:t>
            </a:r>
            <a:r>
              <a:rPr lang="ru-RU" sz="1800" b="1" i="1" dirty="0" smtClean="0"/>
              <a:t> </a:t>
            </a:r>
            <a:r>
              <a:rPr lang="ru-RU" sz="1800" dirty="0" smtClean="0"/>
              <a:t>— </a:t>
            </a:r>
            <a:r>
              <a:rPr lang="ru-RU" sz="1800" dirty="0" err="1" smtClean="0"/>
              <a:t>тіреуіштер</a:t>
            </a:r>
            <a:r>
              <a:rPr lang="ru-RU" sz="1800" dirty="0" smtClean="0"/>
              <a:t>; </a:t>
            </a:r>
            <a:r>
              <a:rPr lang="ru-RU" sz="1800" b="1" i="1" dirty="0" smtClean="0"/>
              <a:t>12 </a:t>
            </a:r>
            <a:r>
              <a:rPr lang="ru-RU" sz="1800" dirty="0" smtClean="0"/>
              <a:t>— </a:t>
            </a:r>
            <a:r>
              <a:rPr lang="ru-RU" sz="1800" dirty="0" err="1" smtClean="0"/>
              <a:t>жылуоқшаулағыш</a:t>
            </a:r>
            <a:r>
              <a:rPr lang="ru-RU" sz="1800" dirty="0" smtClean="0"/>
              <a:t>; </a:t>
            </a:r>
            <a:r>
              <a:rPr lang="ru-RU" sz="1800" b="1" i="1" dirty="0" smtClean="0"/>
              <a:t>13 </a:t>
            </a:r>
            <a:r>
              <a:rPr lang="ru-RU" sz="1800" dirty="0" smtClean="0"/>
              <a:t>— </a:t>
            </a:r>
            <a:r>
              <a:rPr lang="ru-RU" sz="1800" dirty="0" err="1" smtClean="0"/>
              <a:t>шайырды</a:t>
            </a:r>
            <a:r>
              <a:rPr lang="ru-RU" sz="1800" dirty="0" smtClean="0"/>
              <a:t> </a:t>
            </a:r>
            <a:r>
              <a:rPr lang="ru-RU" sz="1800" dirty="0" err="1" smtClean="0"/>
              <a:t>тиеуге</a:t>
            </a:r>
            <a:r>
              <a:rPr lang="ru-RU" sz="1800" dirty="0" smtClean="0"/>
              <a:t> </a:t>
            </a:r>
            <a:r>
              <a:rPr lang="ru-RU" sz="1800" dirty="0" err="1" smtClean="0"/>
              <a:t>арналған </a:t>
            </a:r>
            <a:r>
              <a:rPr lang="ru-RU" sz="1800" dirty="0" smtClean="0"/>
              <a:t>аэролифт; </a:t>
            </a:r>
            <a:r>
              <a:rPr lang="ru-RU" sz="1800" b="1" i="1" dirty="0" smtClean="0"/>
              <a:t>14 — </a:t>
            </a:r>
            <a:r>
              <a:rPr lang="ru-RU" sz="1800" i="1" dirty="0" err="1" smtClean="0"/>
              <a:t>табаны</a:t>
            </a:r>
            <a:r>
              <a:rPr lang="ru-RU" sz="1800" dirty="0" smtClean="0"/>
              <a:t> ; </a:t>
            </a:r>
            <a:r>
              <a:rPr lang="ru-RU" sz="1800" b="1" i="1" dirty="0" smtClean="0"/>
              <a:t>15 </a:t>
            </a:r>
            <a:r>
              <a:rPr lang="ru-RU" sz="1800" dirty="0" smtClean="0"/>
              <a:t>— змеевик; </a:t>
            </a:r>
            <a:r>
              <a:rPr lang="ru-RU" sz="1800" i="1" dirty="0" smtClean="0"/>
              <a:t>16 — </a:t>
            </a:r>
            <a:r>
              <a:rPr lang="ru-RU" sz="1800" i="1" dirty="0" err="1" smtClean="0"/>
              <a:t>тродың күйін бақылауға арнлаған келте</a:t>
            </a:r>
            <a:r>
              <a:rPr lang="ru-RU" sz="1800" i="1" dirty="0" smtClean="0"/>
              <a:t> </a:t>
            </a:r>
            <a:r>
              <a:rPr lang="ru-RU" sz="1800" i="1" dirty="0" err="1" smtClean="0"/>
              <a:t>құбыр</a:t>
            </a:r>
            <a:r>
              <a:rPr lang="ru-RU" sz="1800" dirty="0" smtClean="0"/>
              <a:t>; 17</a:t>
            </a:r>
            <a:r>
              <a:rPr lang="ru-RU" sz="1800" i="1" dirty="0" smtClean="0"/>
              <a:t> — </a:t>
            </a:r>
            <a:r>
              <a:rPr lang="ru-RU" sz="1800" i="1" dirty="0" err="1" smtClean="0"/>
              <a:t>ерітіндінің кіретін</a:t>
            </a:r>
            <a:r>
              <a:rPr lang="ru-RU" sz="1800" i="1" dirty="0" smtClean="0"/>
              <a:t> </a:t>
            </a:r>
            <a:r>
              <a:rPr lang="ru-RU" sz="1800" i="1" dirty="0" err="1" smtClean="0"/>
              <a:t>жері</a:t>
            </a:r>
            <a:r>
              <a:rPr lang="ru-RU" sz="1800" dirty="0" smtClean="0"/>
              <a:t>; </a:t>
            </a:r>
            <a:r>
              <a:rPr lang="ru-RU" sz="1800" i="1" dirty="0" smtClean="0"/>
              <a:t>18 </a:t>
            </a:r>
            <a:r>
              <a:rPr lang="ru-RU" sz="1800" dirty="0" smtClean="0"/>
              <a:t>— </a:t>
            </a:r>
            <a:r>
              <a:rPr lang="ru-RU" sz="1800" dirty="0" err="1" smtClean="0"/>
              <a:t>шайырды</a:t>
            </a:r>
            <a:r>
              <a:rPr lang="ru-RU" sz="1800" dirty="0" smtClean="0"/>
              <a:t> </a:t>
            </a:r>
            <a:r>
              <a:rPr lang="ru-RU" sz="1800" dirty="0" err="1" smtClean="0"/>
              <a:t>авариялық жағдайда шығару тетігі</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785794"/>
            <a:ext cx="8143932" cy="5626121"/>
          </a:xfrm>
        </p:spPr>
        <p:txBody>
          <a:bodyPr>
            <a:normAutofit fontScale="55000" lnSpcReduction="20000"/>
          </a:bodyPr>
          <a:lstStyle/>
          <a:p>
            <a:r>
              <a:rPr lang="ru-RU" dirty="0" err="1" smtClean="0"/>
              <a:t>Шайырмен</a:t>
            </a:r>
            <a:r>
              <a:rPr lang="ru-RU" dirty="0" smtClean="0"/>
              <a:t> </a:t>
            </a:r>
            <a:r>
              <a:rPr lang="ru-RU" dirty="0" err="1" smtClean="0"/>
              <a:t>толтырылған</a:t>
            </a:r>
            <a:r>
              <a:rPr lang="ru-RU" dirty="0" smtClean="0"/>
              <a:t> </a:t>
            </a:r>
            <a:r>
              <a:rPr lang="kk-KZ" dirty="0" smtClean="0"/>
              <a:t>мұнараға</a:t>
            </a:r>
            <a:r>
              <a:rPr lang="ru-RU" dirty="0" smtClean="0"/>
              <a:t> </a:t>
            </a:r>
            <a:r>
              <a:rPr lang="ru-RU" dirty="0" err="1" smtClean="0"/>
              <a:t>төменнен  келте</a:t>
            </a:r>
            <a:r>
              <a:rPr lang="ru-RU" dirty="0" smtClean="0"/>
              <a:t> </a:t>
            </a:r>
            <a:r>
              <a:rPr lang="ru-RU" dirty="0" err="1" smtClean="0"/>
              <a:t>құбыр </a:t>
            </a:r>
            <a:r>
              <a:rPr lang="ru-RU" dirty="0" smtClean="0"/>
              <a:t>17арқылы </a:t>
            </a:r>
            <a:r>
              <a:rPr lang="ru-RU" dirty="0" err="1" smtClean="0"/>
              <a:t>элюациялайтын</a:t>
            </a:r>
            <a:r>
              <a:rPr lang="ru-RU" dirty="0" smtClean="0"/>
              <a:t> </a:t>
            </a:r>
            <a:r>
              <a:rPr lang="ru-RU" dirty="0" err="1" smtClean="0"/>
              <a:t>ерітінді</a:t>
            </a:r>
            <a:r>
              <a:rPr lang="ru-RU" dirty="0" smtClean="0"/>
              <a:t> </a:t>
            </a:r>
            <a:r>
              <a:rPr lang="ru-RU" dirty="0" err="1" smtClean="0"/>
              <a:t>беріледі</a:t>
            </a:r>
            <a:r>
              <a:rPr lang="ru-RU" dirty="0" smtClean="0"/>
              <a:t>. </a:t>
            </a:r>
            <a:r>
              <a:rPr lang="ru-RU" dirty="0" err="1" smtClean="0"/>
              <a:t>Соңғысы шайыр</a:t>
            </a:r>
            <a:r>
              <a:rPr lang="ru-RU" dirty="0" smtClean="0"/>
              <a:t> </a:t>
            </a:r>
            <a:r>
              <a:rPr lang="ru-RU" dirty="0" err="1" smtClean="0"/>
              <a:t>қабаты арқылы сүзіледі және </a:t>
            </a:r>
            <a:r>
              <a:rPr lang="ru-RU" dirty="0" smtClean="0"/>
              <a:t>дренаж </a:t>
            </a:r>
            <a:r>
              <a:rPr lang="ru-RU" dirty="0" err="1" smtClean="0"/>
              <a:t>құрылғысының торынан</a:t>
            </a:r>
            <a:r>
              <a:rPr lang="ru-RU" dirty="0" smtClean="0"/>
              <a:t> </a:t>
            </a:r>
            <a:r>
              <a:rPr lang="ru-RU" dirty="0" err="1" smtClean="0"/>
              <a:t>өтіп</a:t>
            </a:r>
            <a:r>
              <a:rPr lang="ru-RU" dirty="0" smtClean="0"/>
              <a:t>, </a:t>
            </a:r>
            <a:r>
              <a:rPr lang="ru-RU" dirty="0" err="1" smtClean="0"/>
              <a:t>сақиналы ойыққа </a:t>
            </a:r>
            <a:r>
              <a:rPr lang="ru-RU" dirty="0" smtClean="0"/>
              <a:t>9 </a:t>
            </a:r>
            <a:r>
              <a:rPr lang="ru-RU" dirty="0" err="1" smtClean="0"/>
              <a:t>түседі</a:t>
            </a:r>
            <a:r>
              <a:rPr lang="ru-RU" dirty="0" smtClean="0"/>
              <a:t>, </a:t>
            </a:r>
            <a:r>
              <a:rPr lang="ru-RU" dirty="0" err="1" smtClean="0"/>
              <a:t>оның ішінен</a:t>
            </a:r>
            <a:r>
              <a:rPr lang="ru-RU" dirty="0" smtClean="0"/>
              <a:t> </a:t>
            </a:r>
            <a:r>
              <a:rPr lang="ru-RU" dirty="0" err="1" smtClean="0"/>
              <a:t>келте</a:t>
            </a:r>
            <a:r>
              <a:rPr lang="ru-RU" dirty="0" smtClean="0"/>
              <a:t> </a:t>
            </a:r>
            <a:r>
              <a:rPr lang="kk-KZ" dirty="0" smtClean="0"/>
              <a:t>құбыр арқылы </a:t>
            </a:r>
            <a:r>
              <a:rPr lang="ru-RU" dirty="0" smtClean="0"/>
              <a:t>10 </a:t>
            </a:r>
            <a:r>
              <a:rPr lang="ru-RU" dirty="0" err="1" smtClean="0"/>
              <a:t>шығарылады</a:t>
            </a:r>
            <a:r>
              <a:rPr lang="ru-RU" dirty="0" smtClean="0"/>
              <a:t>. </a:t>
            </a:r>
            <a:r>
              <a:rPr lang="ru-RU" dirty="0" err="1" smtClean="0"/>
              <a:t>Регенерациялау</a:t>
            </a:r>
            <a:r>
              <a:rPr lang="ru-RU" dirty="0" smtClean="0"/>
              <a:t> </a:t>
            </a:r>
            <a:r>
              <a:rPr lang="ru-RU" dirty="0" err="1" smtClean="0"/>
              <a:t>процесін</a:t>
            </a:r>
            <a:r>
              <a:rPr lang="ru-RU" dirty="0" smtClean="0"/>
              <a:t> </a:t>
            </a:r>
            <a:r>
              <a:rPr lang="kk-KZ" dirty="0" smtClean="0"/>
              <a:t>тізбектеле орналасқан мұнараларда </a:t>
            </a:r>
            <a:r>
              <a:rPr lang="ru-RU" dirty="0" err="1" smtClean="0"/>
              <a:t>жүргізеді.</a:t>
            </a:r>
            <a:r>
              <a:rPr lang="ru-RU" dirty="0" smtClean="0"/>
              <a:t> </a:t>
            </a:r>
            <a:r>
              <a:rPr lang="ru-RU" dirty="0" err="1" smtClean="0"/>
              <a:t>Қаныққан </a:t>
            </a:r>
            <a:r>
              <a:rPr lang="ru-RU" dirty="0" smtClean="0"/>
              <a:t>ионит </a:t>
            </a:r>
            <a:r>
              <a:rPr lang="ru-RU" dirty="0" err="1" smtClean="0"/>
              <a:t>бірінші</a:t>
            </a:r>
            <a:r>
              <a:rPr lang="ru-RU" dirty="0" smtClean="0"/>
              <a:t> </a:t>
            </a:r>
            <a:r>
              <a:rPr lang="ru-RU" dirty="0" err="1" smtClean="0"/>
              <a:t>бағанға</a:t>
            </a:r>
            <a:r>
              <a:rPr lang="ru-RU" dirty="0" smtClean="0"/>
              <a:t> </a:t>
            </a:r>
            <a:r>
              <a:rPr lang="kk-KZ" dirty="0" smtClean="0"/>
              <a:t>тиеледі</a:t>
            </a:r>
            <a:r>
              <a:rPr lang="ru-RU" dirty="0" smtClean="0"/>
              <a:t>, </a:t>
            </a:r>
            <a:r>
              <a:rPr lang="ru-RU" dirty="0" err="1" smtClean="0"/>
              <a:t>соңғысынан</a:t>
            </a:r>
            <a:r>
              <a:rPr lang="ru-RU" dirty="0" smtClean="0"/>
              <a:t> </a:t>
            </a:r>
            <a:r>
              <a:rPr lang="kk-KZ" dirty="0" smtClean="0"/>
              <a:t>регенерацияланған </a:t>
            </a:r>
            <a:r>
              <a:rPr lang="ru-RU" dirty="0" err="1" smtClean="0"/>
              <a:t>шайыр</a:t>
            </a:r>
            <a:r>
              <a:rPr lang="ru-RU" dirty="0" smtClean="0"/>
              <a:t> </a:t>
            </a:r>
            <a:r>
              <a:rPr lang="ru-RU" dirty="0" err="1" smtClean="0"/>
              <a:t>шығады.</a:t>
            </a:r>
            <a:r>
              <a:rPr lang="ru-RU" dirty="0" smtClean="0"/>
              <a:t> </a:t>
            </a:r>
            <a:r>
              <a:rPr lang="ru-RU" dirty="0" err="1" smtClean="0"/>
              <a:t>Әр операцияға бір</a:t>
            </a:r>
            <a:r>
              <a:rPr lang="ru-RU" dirty="0" smtClean="0"/>
              <a:t> </a:t>
            </a:r>
            <a:r>
              <a:rPr lang="ru-RU" dirty="0" err="1" smtClean="0"/>
              <a:t>немесе</a:t>
            </a:r>
            <a:r>
              <a:rPr lang="ru-RU" dirty="0" smtClean="0"/>
              <a:t> </a:t>
            </a:r>
            <a:r>
              <a:rPr lang="ru-RU" dirty="0" err="1" smtClean="0"/>
              <a:t>бірнеше</a:t>
            </a:r>
            <a:r>
              <a:rPr lang="ru-RU" dirty="0" smtClean="0"/>
              <a:t> </a:t>
            </a:r>
            <a:r>
              <a:rPr lang="ru-RU" dirty="0" err="1" smtClean="0"/>
              <a:t>құрылғы арнал</a:t>
            </a:r>
            <a:r>
              <a:rPr lang="kk-KZ" dirty="0" smtClean="0"/>
              <a:t>ады</a:t>
            </a:r>
            <a:r>
              <a:rPr lang="ru-RU" dirty="0" smtClean="0"/>
              <a:t>. </a:t>
            </a:r>
            <a:r>
              <a:rPr lang="kk-KZ" dirty="0" smtClean="0"/>
              <a:t>Мұнаралар</a:t>
            </a:r>
            <a:r>
              <a:rPr lang="ru-RU" dirty="0" smtClean="0"/>
              <a:t> </a:t>
            </a:r>
            <a:r>
              <a:rPr lang="ru-RU" dirty="0" err="1" smtClean="0"/>
              <a:t>бойынша</a:t>
            </a:r>
            <a:r>
              <a:rPr lang="ru-RU" dirty="0" smtClean="0"/>
              <a:t> </a:t>
            </a:r>
            <a:r>
              <a:rPr lang="ru-RU" dirty="0" err="1" smtClean="0"/>
              <a:t>шайырды</a:t>
            </a:r>
            <a:r>
              <a:rPr lang="kk-KZ" dirty="0" smtClean="0"/>
              <a:t>ң жылжуы периодты түрде аэролифттерді қосу арқылы белгілі порциялармен жүргізіледі</a:t>
            </a:r>
            <a:r>
              <a:rPr lang="ru-RU" dirty="0" smtClean="0"/>
              <a:t>. </a:t>
            </a:r>
            <a:r>
              <a:rPr lang="ru-RU" dirty="0" err="1" smtClean="0"/>
              <a:t>Шайырдың қозғалысы соңғы бағаннан басталады</a:t>
            </a:r>
            <a:r>
              <a:rPr lang="ru-RU" dirty="0" smtClean="0"/>
              <a:t>, </a:t>
            </a:r>
            <a:r>
              <a:rPr lang="ru-RU" dirty="0" err="1" smtClean="0"/>
              <a:t>қалпына келтірілген</a:t>
            </a:r>
            <a:r>
              <a:rPr lang="ru-RU" dirty="0" smtClean="0"/>
              <a:t> </a:t>
            </a:r>
            <a:r>
              <a:rPr lang="ru-RU" dirty="0" err="1" smtClean="0"/>
              <a:t>иониттің белгілі</a:t>
            </a:r>
            <a:r>
              <a:rPr lang="ru-RU" dirty="0" smtClean="0"/>
              <a:t> </a:t>
            </a:r>
            <a:r>
              <a:rPr lang="ru-RU" dirty="0" err="1" smtClean="0"/>
              <a:t>бір</a:t>
            </a:r>
            <a:r>
              <a:rPr lang="ru-RU" dirty="0" smtClean="0"/>
              <a:t> </a:t>
            </a:r>
            <a:r>
              <a:rPr lang="ru-RU" dirty="0" err="1" smtClean="0"/>
              <a:t>мөлшерін сорбцияға сорып</a:t>
            </a:r>
            <a:r>
              <a:rPr lang="ru-RU" dirty="0" smtClean="0"/>
              <a:t> </a:t>
            </a:r>
            <a:r>
              <a:rPr lang="ru-RU" dirty="0" err="1" smtClean="0"/>
              <a:t>алады</a:t>
            </a:r>
            <a:r>
              <a:rPr lang="kk-KZ" dirty="0" smtClean="0"/>
              <a:t> да</a:t>
            </a:r>
            <a:r>
              <a:rPr lang="ru-RU" dirty="0" smtClean="0"/>
              <a:t>, </a:t>
            </a:r>
            <a:r>
              <a:rPr lang="ru-RU" dirty="0" err="1" smtClean="0"/>
              <a:t>содан</a:t>
            </a:r>
            <a:r>
              <a:rPr lang="ru-RU" dirty="0" smtClean="0"/>
              <a:t> </a:t>
            </a:r>
            <a:r>
              <a:rPr lang="ru-RU" dirty="0" err="1" smtClean="0"/>
              <a:t>кейін</a:t>
            </a:r>
            <a:r>
              <a:rPr lang="ru-RU" dirty="0" smtClean="0"/>
              <a:t> </a:t>
            </a:r>
            <a:r>
              <a:rPr lang="ru-RU" dirty="0" err="1" smtClean="0"/>
              <a:t>қалған</a:t>
            </a:r>
            <a:r>
              <a:rPr lang="ru-RU" dirty="0" smtClean="0"/>
              <a:t> </a:t>
            </a:r>
            <a:r>
              <a:rPr lang="kk-KZ" dirty="0" smtClean="0"/>
              <a:t>мұнаралардың аэролифттерін</a:t>
            </a:r>
            <a:r>
              <a:rPr lang="ru-RU" dirty="0" smtClean="0"/>
              <a:t> </a:t>
            </a:r>
            <a:r>
              <a:rPr lang="ru-RU" dirty="0" err="1" smtClean="0"/>
              <a:t>жүйелі түрде қосып, оларды</a:t>
            </a:r>
            <a:r>
              <a:rPr lang="ru-RU" dirty="0" smtClean="0"/>
              <a:t> </a:t>
            </a:r>
            <a:r>
              <a:rPr lang="ru-RU" dirty="0" err="1" smtClean="0"/>
              <a:t>қалыпты деңгейге дейін</a:t>
            </a:r>
            <a:r>
              <a:rPr lang="ru-RU" dirty="0" smtClean="0"/>
              <a:t> </a:t>
            </a:r>
            <a:r>
              <a:rPr lang="ru-RU" dirty="0" err="1" smtClean="0"/>
              <a:t>толтырады</a:t>
            </a:r>
            <a:r>
              <a:rPr lang="ru-RU" dirty="0" smtClean="0"/>
              <a:t>. </a:t>
            </a:r>
            <a:r>
              <a:rPr lang="ru-RU" dirty="0" err="1" smtClean="0"/>
              <a:t>Осылайша</a:t>
            </a:r>
            <a:r>
              <a:rPr lang="ru-RU" dirty="0" smtClean="0"/>
              <a:t>, </a:t>
            </a:r>
            <a:r>
              <a:rPr lang="ru-RU" dirty="0" err="1" smtClean="0"/>
              <a:t>әр</a:t>
            </a:r>
            <a:r>
              <a:rPr lang="ru-RU" dirty="0" smtClean="0"/>
              <a:t> </a:t>
            </a:r>
            <a:r>
              <a:rPr lang="kk-KZ" dirty="0" smtClean="0"/>
              <a:t>мұнарада</a:t>
            </a:r>
            <a:r>
              <a:rPr lang="ru-RU" dirty="0" smtClean="0"/>
              <a:t> ионит </a:t>
            </a:r>
            <a:r>
              <a:rPr lang="ru-RU" dirty="0" err="1" smtClean="0"/>
              <a:t>біртіндеп</a:t>
            </a:r>
            <a:r>
              <a:rPr lang="ru-RU" dirty="0" smtClean="0"/>
              <a:t> </a:t>
            </a:r>
            <a:r>
              <a:rPr lang="ru-RU" dirty="0" err="1" smtClean="0"/>
              <a:t>жоғарыдан төменге қарай жылжиды</a:t>
            </a:r>
            <a:r>
              <a:rPr lang="ru-RU" dirty="0" smtClean="0"/>
              <a:t>. </a:t>
            </a:r>
            <a:r>
              <a:rPr lang="ru-RU" dirty="0" err="1" smtClean="0"/>
              <a:t>Қысымды контейнерлердегі</a:t>
            </a:r>
            <a:r>
              <a:rPr lang="ru-RU" dirty="0" smtClean="0"/>
              <a:t> </a:t>
            </a:r>
            <a:r>
              <a:rPr lang="ru-RU" dirty="0" err="1" smtClean="0"/>
              <a:t>эл</a:t>
            </a:r>
            <a:r>
              <a:rPr lang="kk-KZ" dirty="0" smtClean="0"/>
              <a:t>ю</a:t>
            </a:r>
            <a:r>
              <a:rPr lang="ru-RU" dirty="0" err="1" smtClean="0"/>
              <a:t>енттер</a:t>
            </a:r>
            <a:r>
              <a:rPr lang="ru-RU" dirty="0" smtClean="0"/>
              <a:t> </a:t>
            </a:r>
            <a:r>
              <a:rPr lang="ru-RU" dirty="0" err="1" smtClean="0"/>
              <a:t>ауырлық күшімен тиісті</a:t>
            </a:r>
            <a:r>
              <a:rPr lang="ru-RU" dirty="0" smtClean="0"/>
              <a:t> </a:t>
            </a:r>
            <a:r>
              <a:rPr lang="ru-RU" dirty="0" err="1" smtClean="0"/>
              <a:t>операцияның соңғы</a:t>
            </a:r>
            <a:r>
              <a:rPr lang="ru-RU" dirty="0" smtClean="0"/>
              <a:t> </a:t>
            </a:r>
            <a:r>
              <a:rPr lang="kk-KZ" dirty="0" smtClean="0"/>
              <a:t>мұнарасына</a:t>
            </a:r>
            <a:r>
              <a:rPr lang="ru-RU" dirty="0" smtClean="0"/>
              <a:t> </a:t>
            </a:r>
            <a:r>
              <a:rPr lang="ru-RU" dirty="0" err="1" smtClean="0"/>
              <a:t>түседі, элюаттар</a:t>
            </a:r>
            <a:r>
              <a:rPr lang="ru-RU" dirty="0" smtClean="0"/>
              <a:t> </a:t>
            </a:r>
            <a:r>
              <a:rPr lang="ru-RU" dirty="0" err="1" smtClean="0"/>
              <a:t>біріншіден</a:t>
            </a:r>
            <a:r>
              <a:rPr lang="ru-RU" dirty="0" smtClean="0"/>
              <a:t> </a:t>
            </a:r>
            <a:r>
              <a:rPr lang="ru-RU" dirty="0" err="1" smtClean="0"/>
              <a:t>шығарылады.</a:t>
            </a:r>
            <a:r>
              <a:rPr lang="ru-RU" dirty="0" smtClean="0"/>
              <a:t> </a:t>
            </a:r>
            <a:r>
              <a:rPr lang="ru-RU" dirty="0" err="1" smtClean="0"/>
              <a:t>Бұл шайыр</a:t>
            </a:r>
            <a:r>
              <a:rPr lang="ru-RU" dirty="0" smtClean="0"/>
              <a:t> мен </a:t>
            </a:r>
            <a:r>
              <a:rPr lang="ru-RU" dirty="0" err="1" smtClean="0"/>
              <a:t>ерітінділердің ағынға қарсы қозғалысына қол жеткізеді</a:t>
            </a:r>
            <a:r>
              <a:rPr lang="ru-RU" dirty="0" smtClean="0"/>
              <a:t>. </a:t>
            </a:r>
            <a:r>
              <a:rPr lang="ru-RU" dirty="0" err="1" smtClean="0"/>
              <a:t>Сызықтық ерітінді</a:t>
            </a:r>
            <a:r>
              <a:rPr lang="ru-RU" dirty="0" smtClean="0"/>
              <a:t> </a:t>
            </a:r>
            <a:r>
              <a:rPr lang="ru-RU" dirty="0" err="1" smtClean="0"/>
              <a:t>жылдамдығы аппаратта</a:t>
            </a:r>
            <a:r>
              <a:rPr lang="ru-RU" dirty="0" smtClean="0"/>
              <a:t> </a:t>
            </a:r>
            <a:r>
              <a:rPr lang="ru-RU" dirty="0" err="1" smtClean="0"/>
              <a:t>ол</a:t>
            </a:r>
            <a:r>
              <a:rPr lang="ru-RU" dirty="0" smtClean="0"/>
              <a:t> </a:t>
            </a:r>
            <a:r>
              <a:rPr lang="ru-RU" dirty="0" err="1" smtClean="0"/>
              <a:t>операцияның технологиялық ережелеріне</a:t>
            </a:r>
            <a:r>
              <a:rPr lang="ru-RU" dirty="0" smtClean="0"/>
              <a:t> </a:t>
            </a:r>
            <a:r>
              <a:rPr lang="ru-RU" dirty="0" err="1" smtClean="0"/>
              <a:t>байланысты</a:t>
            </a:r>
            <a:r>
              <a:rPr lang="kk-KZ" dirty="0" smtClean="0"/>
              <a:t> болады – </a:t>
            </a:r>
            <a:r>
              <a:rPr lang="ru-RU" dirty="0" err="1" smtClean="0"/>
              <a:t>элюентінің шығыны</a:t>
            </a:r>
            <a:r>
              <a:rPr lang="ru-RU" i="1" dirty="0" err="1" smtClean="0"/>
              <a:t> Vp</a:t>
            </a:r>
            <a:r>
              <a:rPr lang="ru-RU" i="1" dirty="0" smtClean="0"/>
              <a:t>/</a:t>
            </a:r>
            <a:r>
              <a:rPr lang="ru-RU" i="1" dirty="0" err="1" smtClean="0"/>
              <a:t>Vc</a:t>
            </a:r>
            <a:r>
              <a:rPr lang="ru-RU" i="1" dirty="0" smtClean="0"/>
              <a:t> </a:t>
            </a:r>
            <a:r>
              <a:rPr lang="kk-KZ" dirty="0" smtClean="0"/>
              <a:t>ме</a:t>
            </a:r>
            <a:r>
              <a:rPr lang="kk-KZ" i="1" dirty="0" smtClean="0"/>
              <a:t>н</a:t>
            </a:r>
            <a:r>
              <a:rPr lang="kk-KZ" dirty="0" smtClean="0"/>
              <a:t> </a:t>
            </a:r>
            <a:r>
              <a:rPr lang="ru-RU" dirty="0" err="1" smtClean="0"/>
              <a:t>қажетті ұзақтығы</a:t>
            </a:r>
            <a:r>
              <a:rPr lang="kk-KZ" dirty="0" smtClean="0"/>
              <a:t> бойынша</a:t>
            </a:r>
            <a:r>
              <a:rPr lang="ru-RU" dirty="0" smtClean="0"/>
              <a:t>. </a:t>
            </a:r>
            <a:r>
              <a:rPr lang="ru-RU" dirty="0" err="1" smtClean="0"/>
              <a:t>Алайда</a:t>
            </a:r>
            <a:r>
              <a:rPr lang="ru-RU" dirty="0" smtClean="0"/>
              <a:t>, </a:t>
            </a:r>
            <a:r>
              <a:rPr lang="ru-RU" dirty="0" err="1" smtClean="0"/>
              <a:t>барлық жағдайларда ол</a:t>
            </a:r>
            <a:r>
              <a:rPr lang="ru-RU" dirty="0" smtClean="0"/>
              <a:t> 3-4 м/</a:t>
            </a:r>
            <a:r>
              <a:rPr lang="kk-KZ" dirty="0" smtClean="0"/>
              <a:t>с</a:t>
            </a:r>
            <a:r>
              <a:rPr lang="ru-RU" dirty="0" err="1" smtClean="0"/>
              <a:t>ағ аспауы</a:t>
            </a:r>
            <a:r>
              <a:rPr lang="ru-RU" dirty="0" smtClean="0"/>
              <a:t> </a:t>
            </a:r>
            <a:r>
              <a:rPr lang="ru-RU" dirty="0" err="1" smtClean="0"/>
              <a:t>керек</a:t>
            </a:r>
            <a:r>
              <a:rPr lang="ru-RU" dirty="0" smtClean="0"/>
              <a:t>, </a:t>
            </a:r>
            <a:r>
              <a:rPr lang="ru-RU" dirty="0" err="1" smtClean="0"/>
              <a:t>әйтпесе </a:t>
            </a:r>
            <a:r>
              <a:rPr lang="ru-RU" dirty="0" smtClean="0"/>
              <a:t>ионит </a:t>
            </a:r>
            <a:r>
              <a:rPr lang="kk-KZ" dirty="0" smtClean="0"/>
              <a:t>қалқымалы </a:t>
            </a:r>
            <a:r>
              <a:rPr lang="ru-RU" dirty="0" err="1" smtClean="0"/>
              <a:t>күйге өтеді және </a:t>
            </a:r>
            <a:r>
              <a:rPr lang="ru-RU" dirty="0" smtClean="0"/>
              <a:t>десорбция </a:t>
            </a:r>
            <a:r>
              <a:rPr lang="ru-RU" dirty="0" err="1" smtClean="0"/>
              <a:t>процесі</a:t>
            </a:r>
            <a:r>
              <a:rPr lang="ru-RU" dirty="0" smtClean="0"/>
              <a:t> </a:t>
            </a:r>
            <a:r>
              <a:rPr lang="ru-RU" dirty="0" err="1" smtClean="0"/>
              <a:t>бұзылады</a:t>
            </a:r>
            <a:r>
              <a:rPr lang="ru-RU" dirty="0" smtClean="0"/>
              <a:t>.</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0"/>
            <a:ext cx="8229600" cy="428604"/>
          </a:xfrm>
        </p:spPr>
        <p:txBody>
          <a:bodyPr>
            <a:noAutofit/>
          </a:bodyPr>
          <a:lstStyle/>
          <a:p>
            <a:r>
              <a:rPr lang="ru-RU" sz="2400" b="1" i="1" dirty="0" err="1" smtClean="0">
                <a:solidFill>
                  <a:srgbClr val="C00000"/>
                </a:solidFill>
              </a:rPr>
              <a:t>Тиомочевиналы</a:t>
            </a:r>
            <a:r>
              <a:rPr lang="kk-KZ" sz="2400" b="1" i="1" dirty="0" smtClean="0">
                <a:solidFill>
                  <a:srgbClr val="C00000"/>
                </a:solidFill>
              </a:rPr>
              <a:t>қ ерітінділерден алтынды тұндыру</a:t>
            </a:r>
            <a:endParaRPr lang="ru-RU" sz="2400" i="1" dirty="0">
              <a:solidFill>
                <a:srgbClr val="C00000"/>
              </a:solidFill>
            </a:endParaRPr>
          </a:p>
        </p:txBody>
      </p:sp>
      <p:sp>
        <p:nvSpPr>
          <p:cNvPr id="3" name="Содержимое 2"/>
          <p:cNvSpPr>
            <a:spLocks noGrp="1"/>
          </p:cNvSpPr>
          <p:nvPr>
            <p:ph idx="1"/>
          </p:nvPr>
        </p:nvSpPr>
        <p:spPr>
          <a:xfrm>
            <a:off x="457200" y="428604"/>
            <a:ext cx="8229600" cy="5697559"/>
          </a:xfrm>
        </p:spPr>
        <p:txBody>
          <a:bodyPr>
            <a:noAutofit/>
          </a:bodyPr>
          <a:lstStyle/>
          <a:p>
            <a:r>
              <a:rPr lang="ru-RU" sz="1800" dirty="0" smtClean="0"/>
              <a:t>Алтын мен </a:t>
            </a:r>
            <a:r>
              <a:rPr lang="ru-RU" sz="1800" dirty="0" err="1" smtClean="0"/>
              <a:t>күмістің шайырынан</a:t>
            </a:r>
            <a:r>
              <a:rPr lang="ru-RU" sz="1800" dirty="0" smtClean="0"/>
              <a:t> десорбция </a:t>
            </a:r>
            <a:r>
              <a:rPr lang="ru-RU" sz="1800" dirty="0" err="1" smtClean="0"/>
              <a:t>нәтижесінде тауарлық </a:t>
            </a:r>
            <a:r>
              <a:rPr lang="ru-RU" sz="1800" dirty="0" smtClean="0"/>
              <a:t>регенерат </a:t>
            </a:r>
            <a:r>
              <a:rPr lang="ru-RU" sz="1800" dirty="0" err="1" smtClean="0"/>
              <a:t>алынады</a:t>
            </a:r>
            <a:r>
              <a:rPr lang="ru-RU" sz="1800" dirty="0" smtClean="0"/>
              <a:t>, </a:t>
            </a:r>
            <a:r>
              <a:rPr lang="ru-RU" sz="1800" dirty="0" err="1" smtClean="0"/>
              <a:t>онда</a:t>
            </a:r>
            <a:r>
              <a:rPr lang="ru-RU" sz="1800" dirty="0" smtClean="0"/>
              <a:t> </a:t>
            </a:r>
            <a:r>
              <a:rPr lang="ru-RU" sz="1800" dirty="0" err="1" smtClean="0"/>
              <a:t>алтынның концентрациясы</a:t>
            </a:r>
            <a:r>
              <a:rPr lang="ru-RU" sz="1800" dirty="0" smtClean="0"/>
              <a:t> 0,5—2 г/л </a:t>
            </a:r>
            <a:r>
              <a:rPr lang="ru-RU" sz="1800" dirty="0" err="1" smtClean="0"/>
              <a:t>құрайды</a:t>
            </a:r>
            <a:r>
              <a:rPr lang="ru-RU" sz="1800" dirty="0" smtClean="0"/>
              <a:t>.</a:t>
            </a:r>
            <a:r>
              <a:rPr lang="kk-KZ" sz="1800" dirty="0" smtClean="0"/>
              <a:t> М</a:t>
            </a:r>
            <a:r>
              <a:rPr lang="ru-RU" sz="1800" dirty="0" err="1" smtClean="0"/>
              <a:t>ыс</a:t>
            </a:r>
            <a:r>
              <a:rPr lang="ru-RU" sz="1800" dirty="0" smtClean="0"/>
              <a:t>, </a:t>
            </a:r>
            <a:r>
              <a:rPr lang="ru-RU" sz="1800" dirty="0" err="1" smtClean="0"/>
              <a:t>темір</a:t>
            </a:r>
            <a:r>
              <a:rPr lang="ru-RU" sz="1800" dirty="0" smtClean="0"/>
              <a:t> </a:t>
            </a:r>
            <a:r>
              <a:rPr lang="ru-RU" sz="1800" dirty="0" err="1" smtClean="0"/>
              <a:t>және басқа </a:t>
            </a:r>
            <a:r>
              <a:rPr lang="ru-RU" sz="1800" dirty="0" smtClean="0"/>
              <a:t>да </a:t>
            </a:r>
            <a:r>
              <a:rPr lang="ru-RU" sz="1800" dirty="0" err="1" smtClean="0"/>
              <a:t>металдар</a:t>
            </a:r>
            <a:r>
              <a:rPr lang="ru-RU" sz="1800" dirty="0" smtClean="0"/>
              <a:t> </a:t>
            </a:r>
            <a:r>
              <a:rPr lang="ru-RU" sz="1800" dirty="0" err="1" smtClean="0"/>
              <a:t>тауарлық регенератта</a:t>
            </a:r>
            <a:r>
              <a:rPr lang="ru-RU" sz="1800" dirty="0" smtClean="0"/>
              <a:t> </a:t>
            </a:r>
            <a:r>
              <a:rPr lang="ru-RU" sz="1800" dirty="0" err="1" smtClean="0"/>
              <a:t>қоспалар ретінде</a:t>
            </a:r>
            <a:r>
              <a:rPr lang="ru-RU" sz="1800" dirty="0" smtClean="0"/>
              <a:t> </a:t>
            </a:r>
            <a:r>
              <a:rPr lang="ru-RU" sz="1800" dirty="0" err="1" smtClean="0"/>
              <a:t>кездеседі</a:t>
            </a:r>
            <a:r>
              <a:rPr lang="ru-RU" sz="1800" dirty="0" smtClean="0"/>
              <a:t>. </a:t>
            </a:r>
            <a:r>
              <a:rPr lang="ru-RU" sz="1800" dirty="0" err="1" smtClean="0"/>
              <a:t>Тиомочевин</a:t>
            </a:r>
            <a:r>
              <a:rPr lang="kk-KZ" sz="1800" dirty="0" smtClean="0"/>
              <a:t>а</a:t>
            </a:r>
            <a:r>
              <a:rPr lang="ru-RU" sz="1800" dirty="0" smtClean="0"/>
              <a:t> </a:t>
            </a:r>
            <a:r>
              <a:rPr lang="ru-RU" sz="1800" dirty="0" err="1" smtClean="0"/>
              <a:t>ерітінділерінен</a:t>
            </a:r>
            <a:r>
              <a:rPr lang="ru-RU" sz="1800" dirty="0" smtClean="0"/>
              <a:t> алтын мен </a:t>
            </a:r>
            <a:r>
              <a:rPr lang="ru-RU" sz="1800" dirty="0" err="1" smtClean="0"/>
              <a:t>күмісті тұндырудың бірнеше</a:t>
            </a:r>
            <a:r>
              <a:rPr lang="ru-RU" sz="1800" dirty="0" smtClean="0"/>
              <a:t> </a:t>
            </a:r>
            <a:r>
              <a:rPr lang="ru-RU" sz="1800" dirty="0" err="1" smtClean="0"/>
              <a:t>әдісі белгілі</a:t>
            </a:r>
            <a:r>
              <a:rPr lang="ru-RU" sz="1800" dirty="0" smtClean="0"/>
              <a:t>: цемент</a:t>
            </a:r>
            <a:r>
              <a:rPr lang="kk-KZ" sz="1800" dirty="0" smtClean="0"/>
              <a:t>ацияла</a:t>
            </a:r>
            <a:r>
              <a:rPr lang="ru-RU" sz="1800" dirty="0" smtClean="0"/>
              <a:t>у, </a:t>
            </a:r>
            <a:r>
              <a:rPr lang="ru-RU" sz="1800" dirty="0" err="1" smtClean="0"/>
              <a:t>сілтімен</a:t>
            </a:r>
            <a:r>
              <a:rPr lang="ru-RU" sz="1800" dirty="0" smtClean="0"/>
              <a:t> </a:t>
            </a:r>
            <a:r>
              <a:rPr lang="ru-RU" sz="1800" dirty="0" err="1" smtClean="0"/>
              <a:t>тұндыру, ерімейтін</a:t>
            </a:r>
            <a:r>
              <a:rPr lang="ru-RU" sz="1800" dirty="0" smtClean="0"/>
              <a:t> </a:t>
            </a:r>
            <a:r>
              <a:rPr lang="ru-RU" sz="1800" dirty="0" err="1" smtClean="0"/>
              <a:t>анодтармен</a:t>
            </a:r>
            <a:r>
              <a:rPr lang="ru-RU" sz="1800" dirty="0" smtClean="0"/>
              <a:t> электролиз</a:t>
            </a:r>
            <a:r>
              <a:rPr lang="kk-KZ" sz="1800" dirty="0" smtClean="0"/>
              <a:t>деу</a:t>
            </a:r>
            <a:r>
              <a:rPr lang="ru-RU" sz="1800" dirty="0" smtClean="0"/>
              <a:t>. </a:t>
            </a:r>
            <a:r>
              <a:rPr lang="ru-RU" sz="1800" dirty="0" err="1" smtClean="0"/>
              <a:t>Жалпы</a:t>
            </a:r>
            <a:r>
              <a:rPr lang="ru-RU" sz="1800" dirty="0" smtClean="0"/>
              <a:t> </a:t>
            </a:r>
            <a:r>
              <a:rPr lang="ru-RU" sz="1800" dirty="0" err="1" smtClean="0"/>
              <a:t>кең таралған циандау</a:t>
            </a:r>
            <a:r>
              <a:rPr lang="ru-RU" sz="1800" dirty="0" smtClean="0"/>
              <a:t> </a:t>
            </a:r>
            <a:r>
              <a:rPr lang="ru-RU" sz="1800" dirty="0" err="1" smtClean="0"/>
              <a:t>процесімен</a:t>
            </a:r>
            <a:r>
              <a:rPr lang="ru-RU" sz="1800" dirty="0" smtClean="0"/>
              <a:t> </a:t>
            </a:r>
            <a:r>
              <a:rPr lang="ru-RU" sz="1800" dirty="0" err="1" smtClean="0"/>
              <a:t>салыстырғанда сорбциялық технологияның мынадай</a:t>
            </a:r>
            <a:r>
              <a:rPr lang="ru-RU" sz="1800" dirty="0" smtClean="0"/>
              <a:t> </a:t>
            </a:r>
            <a:r>
              <a:rPr lang="ru-RU" sz="1800" dirty="0" err="1" smtClean="0"/>
              <a:t>артықшылықтары </a:t>
            </a:r>
            <a:r>
              <a:rPr lang="ru-RU" sz="1800" dirty="0" smtClean="0"/>
              <a:t>бар </a:t>
            </a:r>
            <a:r>
              <a:rPr lang="ru-RU" sz="1800" dirty="0" err="1" smtClean="0"/>
              <a:t>екенін</a:t>
            </a:r>
            <a:r>
              <a:rPr lang="ru-RU" sz="1800" dirty="0" smtClean="0"/>
              <a:t> </a:t>
            </a:r>
            <a:r>
              <a:rPr lang="ru-RU" sz="1800" dirty="0" err="1" smtClean="0"/>
              <a:t>атап</a:t>
            </a:r>
            <a:r>
              <a:rPr lang="ru-RU" sz="1800" dirty="0" smtClean="0"/>
              <a:t> </a:t>
            </a:r>
            <a:r>
              <a:rPr lang="ru-RU" sz="1800" dirty="0" err="1" smtClean="0"/>
              <a:t>өткен жөн</a:t>
            </a:r>
            <a:r>
              <a:rPr lang="ru-RU" sz="1800" dirty="0" smtClean="0"/>
              <a:t>:</a:t>
            </a:r>
          </a:p>
          <a:p>
            <a:r>
              <a:rPr lang="ru-RU" sz="1800" dirty="0" smtClean="0"/>
              <a:t>1) </a:t>
            </a:r>
            <a:r>
              <a:rPr lang="kk-KZ" sz="1800" dirty="0" smtClean="0"/>
              <a:t>ерітінділенген </a:t>
            </a:r>
            <a:r>
              <a:rPr lang="ru-RU" sz="1800" dirty="0" err="1" smtClean="0"/>
              <a:t>қойыртпақтарды қоюлау және сүзу операцияларын</a:t>
            </a:r>
            <a:r>
              <a:rPr lang="kk-KZ" sz="1800" dirty="0" smtClean="0"/>
              <a:t>ың болмауы</a:t>
            </a:r>
            <a:r>
              <a:rPr lang="ru-RU" sz="1800" dirty="0" smtClean="0"/>
              <a:t> </a:t>
            </a:r>
            <a:r>
              <a:rPr lang="ru-RU" sz="1800" dirty="0" err="1" smtClean="0"/>
              <a:t>және осыған байланысты</a:t>
            </a:r>
            <a:r>
              <a:rPr lang="ru-RU" sz="1800" dirty="0" smtClean="0"/>
              <a:t> к</a:t>
            </a:r>
            <a:r>
              <a:rPr lang="kk-KZ" sz="1800" dirty="0" smtClean="0"/>
              <a:t>апиталды</a:t>
            </a:r>
            <a:r>
              <a:rPr lang="ru-RU" sz="1800" dirty="0" smtClean="0"/>
              <a:t> </a:t>
            </a:r>
            <a:r>
              <a:rPr lang="ru-RU" sz="1800" dirty="0" err="1" smtClean="0"/>
              <a:t>және</a:t>
            </a:r>
            <a:r>
              <a:rPr lang="kk-KZ" sz="1800" dirty="0" smtClean="0"/>
              <a:t> экплуатацияға  кететін шығындарының болмауынан</a:t>
            </a:r>
            <a:r>
              <a:rPr lang="ru-RU" sz="1800" dirty="0" smtClean="0"/>
              <a:t> </a:t>
            </a:r>
            <a:r>
              <a:rPr lang="ru-RU" sz="1800" dirty="0" err="1" smtClean="0"/>
              <a:t>үлкен үнемдеу</a:t>
            </a:r>
            <a:r>
              <a:rPr lang="kk-KZ" sz="1800" dirty="0" smtClean="0"/>
              <a:t> болады</a:t>
            </a:r>
            <a:r>
              <a:rPr lang="ru-RU" sz="1800" dirty="0" smtClean="0"/>
              <a:t>; </a:t>
            </a:r>
          </a:p>
          <a:p>
            <a:r>
              <a:rPr lang="ru-RU" sz="1800" dirty="0" smtClean="0"/>
              <a:t>2) </a:t>
            </a:r>
            <a:r>
              <a:rPr lang="ru-RU" sz="1800" dirty="0" err="1" smtClean="0"/>
              <a:t>ерімеген</a:t>
            </a:r>
            <a:r>
              <a:rPr lang="ru-RU" sz="1800" dirty="0" smtClean="0"/>
              <a:t>, </a:t>
            </a:r>
            <a:r>
              <a:rPr lang="ru-RU" sz="1800" dirty="0" err="1" smtClean="0"/>
              <a:t>сондай-ақ ерітілген</a:t>
            </a:r>
            <a:r>
              <a:rPr lang="ru-RU" sz="1800" dirty="0" smtClean="0"/>
              <a:t>, </a:t>
            </a:r>
            <a:r>
              <a:rPr lang="ru-RU" sz="1800" dirty="0" err="1" smtClean="0"/>
              <a:t>бірақ жуылмаған металдардың</a:t>
            </a:r>
            <a:r>
              <a:rPr lang="ru-RU" sz="1800" dirty="0" smtClean="0"/>
              <a:t> </a:t>
            </a:r>
            <a:r>
              <a:rPr lang="kk-KZ" sz="1800" dirty="0" smtClean="0"/>
              <a:t>жоғалымдарын</a:t>
            </a:r>
            <a:r>
              <a:rPr lang="ru-RU" sz="1800" dirty="0" smtClean="0"/>
              <a:t> </a:t>
            </a:r>
            <a:r>
              <a:rPr lang="ru-RU" sz="1800" dirty="0" err="1" smtClean="0"/>
              <a:t>азайту</a:t>
            </a:r>
            <a:r>
              <a:rPr lang="ru-RU" sz="1800" dirty="0" smtClean="0"/>
              <a:t> </a:t>
            </a:r>
            <a:r>
              <a:rPr lang="ru-RU" sz="1800" dirty="0" err="1" smtClean="0"/>
              <a:t>салдарынан</a:t>
            </a:r>
            <a:r>
              <a:rPr lang="ru-RU" sz="1800" dirty="0" smtClean="0"/>
              <a:t> </a:t>
            </a:r>
            <a:r>
              <a:rPr lang="ru-RU" sz="1800" dirty="0" err="1" smtClean="0"/>
              <a:t>асыл</a:t>
            </a:r>
            <a:r>
              <a:rPr lang="ru-RU" sz="1800" dirty="0" smtClean="0"/>
              <a:t> </a:t>
            </a:r>
            <a:r>
              <a:rPr lang="ru-RU" sz="1800" dirty="0" err="1" smtClean="0"/>
              <a:t>металдарды</a:t>
            </a:r>
            <a:r>
              <a:rPr lang="ru-RU" sz="1800" dirty="0" smtClean="0"/>
              <a:t> </a:t>
            </a:r>
            <a:r>
              <a:rPr lang="kk-KZ" sz="1800" dirty="0" smtClean="0"/>
              <a:t>бөліп алу </a:t>
            </a:r>
            <a:r>
              <a:rPr lang="ru-RU" sz="1800" dirty="0" err="1" smtClean="0"/>
              <a:t>көбірек</a:t>
            </a:r>
            <a:r>
              <a:rPr lang="kk-KZ" sz="1800" dirty="0" smtClean="0"/>
              <a:t> болады</a:t>
            </a:r>
            <a:r>
              <a:rPr lang="ru-RU" sz="1800" dirty="0" smtClean="0"/>
              <a:t>; </a:t>
            </a:r>
          </a:p>
          <a:p>
            <a:r>
              <a:rPr lang="ru-RU" sz="1800" dirty="0" smtClean="0"/>
              <a:t>3) </a:t>
            </a:r>
            <a:r>
              <a:rPr lang="ru-RU" sz="1800" dirty="0" err="1" smtClean="0"/>
              <a:t>асыл</a:t>
            </a:r>
            <a:r>
              <a:rPr lang="ru-RU" sz="1800" dirty="0" smtClean="0"/>
              <a:t> </a:t>
            </a:r>
            <a:r>
              <a:rPr lang="ru-RU" sz="1800" dirty="0" err="1" smtClean="0"/>
              <a:t>металдардың </a:t>
            </a:r>
            <a:r>
              <a:rPr lang="ru-RU" sz="1800" dirty="0" smtClean="0"/>
              <a:t>еру </a:t>
            </a:r>
            <a:r>
              <a:rPr lang="ru-RU" sz="1800" dirty="0" err="1" smtClean="0"/>
              <a:t>жылдамдығының едәуір артуы</a:t>
            </a:r>
            <a:r>
              <a:rPr lang="ru-RU" sz="1800" dirty="0" smtClean="0"/>
              <a:t> </a:t>
            </a:r>
            <a:r>
              <a:rPr lang="ru-RU" sz="1800" dirty="0" err="1" smtClean="0"/>
              <a:t>және </a:t>
            </a:r>
            <a:r>
              <a:rPr lang="ru-RU" sz="1800" dirty="0" smtClean="0"/>
              <a:t>аппаратура </a:t>
            </a:r>
            <a:r>
              <a:rPr lang="ru-RU" sz="1800" dirty="0" err="1" smtClean="0"/>
              <a:t>көлемінің тиісінше</a:t>
            </a:r>
            <a:r>
              <a:rPr lang="ru-RU" sz="1800" dirty="0" smtClean="0"/>
              <a:t> </a:t>
            </a:r>
            <a:r>
              <a:rPr lang="ru-RU" sz="1800" dirty="0" err="1" smtClean="0"/>
              <a:t>азаюы</a:t>
            </a:r>
            <a:r>
              <a:rPr lang="ru-RU" sz="1800" dirty="0" smtClean="0"/>
              <a:t>; </a:t>
            </a:r>
          </a:p>
          <a:p>
            <a:r>
              <a:rPr lang="ru-RU" sz="1800" dirty="0" smtClean="0"/>
              <a:t>4) регенерация </a:t>
            </a:r>
            <a:r>
              <a:rPr lang="ru-RU" sz="1800" dirty="0" err="1" smtClean="0"/>
              <a:t>кезінде</a:t>
            </a:r>
            <a:r>
              <a:rPr lang="ru-RU" sz="1800" dirty="0" smtClean="0"/>
              <a:t> </a:t>
            </a:r>
            <a:r>
              <a:rPr lang="ru-RU" sz="1800" dirty="0" err="1" smtClean="0"/>
              <a:t>тікелей</a:t>
            </a:r>
            <a:r>
              <a:rPr lang="ru-RU" sz="1800" dirty="0" smtClean="0"/>
              <a:t> </a:t>
            </a:r>
            <a:r>
              <a:rPr lang="ru-RU" sz="1800" dirty="0" err="1" smtClean="0"/>
              <a:t>қара металды</a:t>
            </a:r>
            <a:r>
              <a:rPr lang="ru-RU" sz="1800" dirty="0" smtClean="0"/>
              <a:t> </a:t>
            </a:r>
            <a:r>
              <a:rPr lang="ru-RU" sz="1800" dirty="0" err="1" smtClean="0"/>
              <a:t>алу</a:t>
            </a:r>
            <a:r>
              <a:rPr lang="ru-RU" sz="1800" dirty="0" smtClean="0"/>
              <a:t> </a:t>
            </a:r>
            <a:r>
              <a:rPr lang="ru-RU" sz="1800" dirty="0" err="1" smtClean="0"/>
              <a:t>мүмкіндігі</a:t>
            </a:r>
            <a:r>
              <a:rPr lang="ru-RU" sz="1800" dirty="0" smtClean="0"/>
              <a:t>. </a:t>
            </a:r>
          </a:p>
          <a:p>
            <a:r>
              <a:rPr lang="ru-RU" sz="1800" dirty="0" smtClean="0"/>
              <a:t>Осы </a:t>
            </a:r>
            <a:r>
              <a:rPr lang="ru-RU" sz="1800" dirty="0" err="1" smtClean="0"/>
              <a:t>артықшылықтардың арқасында сорбциялық </a:t>
            </a:r>
            <a:r>
              <a:rPr lang="ru-RU" sz="1800" dirty="0" smtClean="0"/>
              <a:t>технология </a:t>
            </a:r>
            <a:r>
              <a:rPr lang="ru-RU" sz="1800" dirty="0" err="1" smtClean="0"/>
              <a:t>қарапайым </a:t>
            </a:r>
            <a:r>
              <a:rPr lang="ru-RU" sz="1800" dirty="0" smtClean="0"/>
              <a:t>цианид </a:t>
            </a:r>
            <a:r>
              <a:rPr lang="ru-RU" sz="1800" dirty="0" err="1" smtClean="0"/>
              <a:t>процесін</a:t>
            </a:r>
            <a:r>
              <a:rPr lang="ru-RU" sz="1800" dirty="0" smtClean="0"/>
              <a:t> </a:t>
            </a:r>
            <a:r>
              <a:rPr lang="ru-RU" sz="1800" dirty="0" err="1" smtClean="0"/>
              <a:t>қолдану кезінде</a:t>
            </a:r>
            <a:r>
              <a:rPr lang="ru-RU" sz="1800" dirty="0" smtClean="0"/>
              <a:t> </a:t>
            </a:r>
            <a:r>
              <a:rPr lang="ru-RU" sz="1800" dirty="0" err="1" smtClean="0"/>
              <a:t>мүмкін болғаннан гөрі </a:t>
            </a:r>
            <a:r>
              <a:rPr lang="ru-RU" sz="1800" dirty="0" smtClean="0"/>
              <a:t>алтын </a:t>
            </a:r>
            <a:r>
              <a:rPr lang="ru-RU" sz="1800" dirty="0" err="1" smtClean="0"/>
              <a:t>мөлшері </a:t>
            </a:r>
            <a:r>
              <a:rPr lang="ru-RU" sz="1800" dirty="0" smtClean="0"/>
              <a:t>аз </a:t>
            </a:r>
            <a:r>
              <a:rPr lang="ru-RU" sz="1800" dirty="0" err="1" smtClean="0"/>
              <a:t>кендерді</a:t>
            </a:r>
            <a:r>
              <a:rPr lang="ru-RU" sz="1800" dirty="0" smtClean="0"/>
              <a:t> </a:t>
            </a:r>
            <a:r>
              <a:rPr lang="ru-RU" sz="1800" dirty="0" err="1" smtClean="0"/>
              <a:t>үнемді өңдеуге мүмкіндік береді</a:t>
            </a:r>
            <a:r>
              <a:rPr lang="ru-RU" sz="1800" dirty="0" smtClean="0"/>
              <a:t>. </a:t>
            </a:r>
            <a:r>
              <a:rPr lang="ru-RU" sz="1800" dirty="0" err="1" smtClean="0"/>
              <a:t>Бұл </a:t>
            </a:r>
            <a:r>
              <a:rPr lang="ru-RU" sz="1800" dirty="0" smtClean="0"/>
              <a:t>алтын </a:t>
            </a:r>
            <a:r>
              <a:rPr lang="ru-RU" sz="1800" dirty="0" err="1" smtClean="0"/>
              <a:t>өндіру өнеркәсібінің шикізат</a:t>
            </a:r>
            <a:r>
              <a:rPr lang="ru-RU" sz="1800" dirty="0" smtClean="0"/>
              <a:t> </a:t>
            </a:r>
            <a:r>
              <a:rPr lang="ru-RU" sz="1800" dirty="0" err="1" smtClean="0"/>
              <a:t>базасын</a:t>
            </a:r>
            <a:r>
              <a:rPr lang="ru-RU" sz="1800" dirty="0" smtClean="0"/>
              <a:t> </a:t>
            </a:r>
            <a:r>
              <a:rPr lang="ru-RU" sz="1800" dirty="0" err="1" smtClean="0"/>
              <a:t>кеңейтеді</a:t>
            </a:r>
            <a:endParaRPr lang="ru-RU" sz="1800" dirty="0" smtClean="0"/>
          </a:p>
          <a:p>
            <a:r>
              <a:rPr lang="ru-RU" sz="1800" dirty="0" smtClean="0"/>
              <a:t> </a:t>
            </a:r>
          </a:p>
          <a:p>
            <a:pPr>
              <a:buNone/>
            </a:pPr>
            <a:r>
              <a:rPr lang="ru-RU" sz="1800" b="1" dirty="0" smtClean="0"/>
              <a:t> </a:t>
            </a:r>
            <a:endParaRPr lang="ru-RU" sz="1800" dirty="0" smtClean="0"/>
          </a:p>
          <a:p>
            <a:endParaRPr lang="ru-RU"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54032"/>
          </a:xfrm>
        </p:spPr>
        <p:txBody>
          <a:bodyPr>
            <a:normAutofit/>
          </a:bodyPr>
          <a:lstStyle/>
          <a:p>
            <a:r>
              <a:rPr lang="ru-RU" sz="3200" b="1" i="1" dirty="0" err="1" smtClean="0">
                <a:solidFill>
                  <a:srgbClr val="C00000"/>
                </a:solidFill>
              </a:rPr>
              <a:t>Белсенді</a:t>
            </a:r>
            <a:r>
              <a:rPr lang="ru-RU" sz="3200" b="1" i="1" dirty="0" smtClean="0">
                <a:solidFill>
                  <a:srgbClr val="C00000"/>
                </a:solidFill>
              </a:rPr>
              <a:t> </a:t>
            </a:r>
            <a:r>
              <a:rPr lang="ru-RU" sz="3200" b="1" i="1" dirty="0" err="1" smtClean="0">
                <a:solidFill>
                  <a:srgbClr val="C00000"/>
                </a:solidFill>
              </a:rPr>
              <a:t>көмірмен сорбциялау</a:t>
            </a:r>
            <a:r>
              <a:rPr lang="ru-RU" sz="3200" b="1" i="1" dirty="0" smtClean="0">
                <a:solidFill>
                  <a:srgbClr val="C00000"/>
                </a:solidFill>
              </a:rPr>
              <a:t> </a:t>
            </a:r>
            <a:endParaRPr lang="ru-RU" sz="3200" dirty="0"/>
          </a:p>
        </p:txBody>
      </p:sp>
      <p:sp>
        <p:nvSpPr>
          <p:cNvPr id="4" name="Содержимое 3"/>
          <p:cNvSpPr>
            <a:spLocks noGrp="1"/>
          </p:cNvSpPr>
          <p:nvPr>
            <p:ph idx="1"/>
          </p:nvPr>
        </p:nvSpPr>
        <p:spPr>
          <a:xfrm>
            <a:off x="457200" y="1142984"/>
            <a:ext cx="8229600" cy="4983179"/>
          </a:xfrm>
        </p:spPr>
        <p:txBody>
          <a:bodyPr>
            <a:normAutofit fontScale="70000" lnSpcReduction="20000"/>
          </a:bodyPr>
          <a:lstStyle/>
          <a:p>
            <a:pPr>
              <a:buNone/>
            </a:pPr>
            <a:r>
              <a:rPr lang="ru-RU" dirty="0" smtClean="0"/>
              <a:t>           </a:t>
            </a:r>
          </a:p>
          <a:p>
            <a:pPr>
              <a:buNone/>
            </a:pPr>
            <a:r>
              <a:rPr lang="ru-RU" sz="3800" dirty="0" smtClean="0"/>
              <a:t>          </a:t>
            </a:r>
            <a:r>
              <a:rPr lang="ru-RU" sz="2600" dirty="0" err="1" smtClean="0"/>
              <a:t>Белсенді</a:t>
            </a:r>
            <a:r>
              <a:rPr lang="ru-RU" sz="2600" dirty="0" smtClean="0"/>
              <a:t> </a:t>
            </a:r>
            <a:r>
              <a:rPr lang="ru-RU" sz="2600" dirty="0" err="1" smtClean="0"/>
              <a:t>көмірдің </a:t>
            </a:r>
            <a:r>
              <a:rPr lang="ru-RU" sz="2600" dirty="0" smtClean="0"/>
              <a:t>цианид </a:t>
            </a:r>
            <a:r>
              <a:rPr lang="ru-RU" sz="2600" dirty="0" err="1" smtClean="0"/>
              <a:t>ерітінділерінен</a:t>
            </a:r>
            <a:r>
              <a:rPr lang="ru-RU" sz="2600" dirty="0" smtClean="0"/>
              <a:t> </a:t>
            </a:r>
            <a:r>
              <a:rPr lang="ru-RU" sz="2600" dirty="0" err="1" smtClean="0"/>
              <a:t>асыл</a:t>
            </a:r>
            <a:r>
              <a:rPr lang="ru-RU" sz="2600" dirty="0" smtClean="0"/>
              <a:t> </a:t>
            </a:r>
            <a:r>
              <a:rPr lang="ru-RU" sz="2600" dirty="0" err="1" smtClean="0"/>
              <a:t>металды</a:t>
            </a:r>
            <a:r>
              <a:rPr lang="ru-RU" sz="2600" dirty="0" smtClean="0"/>
              <a:t> </a:t>
            </a:r>
            <a:r>
              <a:rPr lang="ru-RU" sz="2600" dirty="0" err="1" smtClean="0"/>
              <a:t>адсорбциялау</a:t>
            </a:r>
            <a:r>
              <a:rPr lang="ru-RU" sz="2600" dirty="0" smtClean="0"/>
              <a:t> </a:t>
            </a:r>
            <a:r>
              <a:rPr lang="ru-RU" sz="2600" dirty="0" err="1" smtClean="0"/>
              <a:t>қабілеті бұрыннан белгілі</a:t>
            </a:r>
            <a:r>
              <a:rPr lang="ru-RU" sz="2600" dirty="0" smtClean="0"/>
              <a:t>. </a:t>
            </a:r>
            <a:r>
              <a:rPr lang="ru-RU" sz="2600" dirty="0" err="1" smtClean="0"/>
              <a:t>Белсенді</a:t>
            </a:r>
            <a:r>
              <a:rPr lang="ru-RU" sz="2600" dirty="0" smtClean="0"/>
              <a:t> </a:t>
            </a:r>
            <a:r>
              <a:rPr lang="ru-RU" sz="2600" dirty="0" err="1" smtClean="0"/>
              <a:t>көмір</a:t>
            </a:r>
            <a:r>
              <a:rPr lang="ru-RU" sz="2600" dirty="0" smtClean="0"/>
              <a:t> </a:t>
            </a:r>
            <a:r>
              <a:rPr lang="kk-KZ" sz="2600" dirty="0" smtClean="0"/>
              <a:t>– </a:t>
            </a:r>
            <a:r>
              <a:rPr lang="ru-RU" sz="2600" dirty="0" err="1" smtClean="0"/>
              <a:t>кеуекті</a:t>
            </a:r>
            <a:r>
              <a:rPr lang="ru-RU" sz="2600" dirty="0" smtClean="0"/>
              <a:t> </a:t>
            </a:r>
            <a:r>
              <a:rPr lang="ru-RU" sz="2600" dirty="0" err="1" smtClean="0"/>
              <a:t>көміртекті адсорбенттер</a:t>
            </a:r>
            <a:r>
              <a:rPr lang="ru-RU" sz="2600" dirty="0" smtClean="0"/>
              <a:t>. </a:t>
            </a:r>
            <a:r>
              <a:rPr lang="ru-RU" sz="2600" dirty="0" err="1" smtClean="0"/>
              <a:t>Олар</a:t>
            </a:r>
            <a:r>
              <a:rPr lang="ru-RU" sz="2600" dirty="0" smtClean="0"/>
              <a:t> </a:t>
            </a:r>
            <a:r>
              <a:rPr lang="ru-RU" sz="2600" dirty="0" err="1" smtClean="0"/>
              <a:t>әртүрлі органикалық шикізаттан</a:t>
            </a:r>
            <a:r>
              <a:rPr lang="ru-RU" sz="2600" dirty="0" smtClean="0"/>
              <a:t> </a:t>
            </a:r>
            <a:r>
              <a:rPr lang="ru-RU" sz="2600" dirty="0" err="1" smtClean="0"/>
              <a:t>алынады</a:t>
            </a:r>
            <a:r>
              <a:rPr lang="ru-RU" sz="2600" dirty="0" smtClean="0"/>
              <a:t>: </a:t>
            </a:r>
            <a:r>
              <a:rPr lang="ru-RU" sz="2600" dirty="0" err="1" smtClean="0"/>
              <a:t>ағаш, қкөмір, </a:t>
            </a:r>
            <a:r>
              <a:rPr lang="ru-RU" sz="2600" dirty="0" smtClean="0"/>
              <a:t>антрацит, </a:t>
            </a:r>
            <a:r>
              <a:rPr lang="ru-RU" sz="2600" dirty="0" err="1" smtClean="0"/>
              <a:t>жануарлардың сүйектері және </a:t>
            </a:r>
            <a:r>
              <a:rPr lang="ru-RU" sz="2600" dirty="0" smtClean="0"/>
              <a:t>т.б. </a:t>
            </a:r>
            <a:r>
              <a:rPr lang="kk-KZ" sz="2600" dirty="0" smtClean="0"/>
              <a:t>Ж</a:t>
            </a:r>
            <a:r>
              <a:rPr lang="ru-RU" sz="2600" dirty="0" err="1" smtClean="0"/>
              <a:t>оғары механикалық беріктігі</a:t>
            </a:r>
            <a:r>
              <a:rPr lang="ru-RU" sz="2600" dirty="0" smtClean="0"/>
              <a:t> бар </a:t>
            </a:r>
            <a:r>
              <a:rPr lang="ru-RU" sz="2600" dirty="0" err="1" smtClean="0"/>
              <a:t>көмірдің ең жақсы сорттары</a:t>
            </a:r>
            <a:r>
              <a:rPr lang="ru-RU" sz="2600" dirty="0" smtClean="0"/>
              <a:t> кокос </a:t>
            </a:r>
            <a:r>
              <a:rPr lang="ru-RU" sz="2600" dirty="0" err="1" smtClean="0"/>
              <a:t>қабығы </a:t>
            </a:r>
            <a:r>
              <a:rPr lang="ru-RU" sz="2600" dirty="0" smtClean="0"/>
              <a:t>мен </a:t>
            </a:r>
            <a:r>
              <a:rPr lang="ru-RU" sz="2600" dirty="0" err="1" smtClean="0"/>
              <a:t>жеміс</a:t>
            </a:r>
            <a:r>
              <a:rPr lang="ru-RU" sz="2600" dirty="0" smtClean="0"/>
              <a:t> </a:t>
            </a:r>
            <a:r>
              <a:rPr lang="ru-RU" sz="2600" dirty="0" err="1" smtClean="0"/>
              <a:t>тұқымдарынан өндіріледі</a:t>
            </a:r>
            <a:r>
              <a:rPr lang="ru-RU" sz="2600" dirty="0" smtClean="0"/>
              <a:t>. </a:t>
            </a:r>
            <a:r>
              <a:rPr lang="ru-RU" sz="2600" dirty="0" err="1" smtClean="0"/>
              <a:t>Белсенді</a:t>
            </a:r>
            <a:r>
              <a:rPr lang="ru-RU" sz="2600" dirty="0" smtClean="0"/>
              <a:t> </a:t>
            </a:r>
            <a:r>
              <a:rPr lang="ru-RU" sz="2600" dirty="0" err="1" smtClean="0"/>
              <a:t>көмірді</a:t>
            </a:r>
            <a:r>
              <a:rPr lang="ru-RU" sz="2600" dirty="0" smtClean="0"/>
              <a:t> </a:t>
            </a:r>
            <a:r>
              <a:rPr lang="kk-KZ" sz="2600" dirty="0" smtClean="0"/>
              <a:t>осы материалдардан </a:t>
            </a:r>
            <a:r>
              <a:rPr lang="ru-RU" sz="2600" dirty="0" err="1" smtClean="0"/>
              <a:t>өндіру кезінде</a:t>
            </a:r>
            <a:r>
              <a:rPr lang="ru-RU" sz="2600" dirty="0" smtClean="0"/>
              <a:t> </a:t>
            </a:r>
            <a:r>
              <a:rPr lang="kk-KZ" sz="2600" dirty="0" smtClean="0"/>
              <a:t>алдымен қыздыруды ауасыз жүргізіп, </a:t>
            </a:r>
            <a:r>
              <a:rPr lang="ru-RU" sz="2600" dirty="0" err="1" smtClean="0"/>
              <a:t>ұш</a:t>
            </a:r>
            <a:r>
              <a:rPr lang="kk-KZ" sz="2600" dirty="0" smtClean="0"/>
              <a:t>қыш</a:t>
            </a:r>
            <a:r>
              <a:rPr lang="ru-RU" sz="2600" dirty="0" smtClean="0"/>
              <a:t> </a:t>
            </a:r>
            <a:r>
              <a:rPr lang="ru-RU" sz="2600" dirty="0" err="1" smtClean="0"/>
              <a:t>заттар</a:t>
            </a:r>
            <a:r>
              <a:rPr lang="kk-KZ" sz="2600" dirty="0" smtClean="0"/>
              <a:t>дан </a:t>
            </a:r>
            <a:r>
              <a:rPr lang="ru-RU" sz="2600" dirty="0" err="1" smtClean="0"/>
              <a:t>(ылғал және ішінара</a:t>
            </a:r>
            <a:r>
              <a:rPr lang="ru-RU" sz="2600" dirty="0" smtClean="0"/>
              <a:t> </a:t>
            </a:r>
            <a:r>
              <a:rPr lang="ru-RU" sz="2600" dirty="0" err="1" smtClean="0"/>
              <a:t>шайырлар</a:t>
            </a:r>
            <a:r>
              <a:rPr lang="ru-RU" sz="2600" dirty="0" smtClean="0"/>
              <a:t>) </a:t>
            </a:r>
            <a:r>
              <a:rPr lang="kk-KZ" sz="2600" dirty="0" smtClean="0"/>
              <a:t>арылады. Алынған шикі көм</a:t>
            </a:r>
            <a:r>
              <a:rPr lang="ru-RU" sz="2600" dirty="0" err="1" smtClean="0"/>
              <a:t>ір</a:t>
            </a:r>
            <a:r>
              <a:rPr lang="ru-RU" sz="2600" dirty="0" smtClean="0"/>
              <a:t> </a:t>
            </a:r>
            <a:r>
              <a:rPr lang="ru-RU" sz="2600" dirty="0" err="1" smtClean="0"/>
              <a:t>ірі</a:t>
            </a:r>
            <a:r>
              <a:rPr lang="kk-KZ" sz="2600" dirty="0" smtClean="0"/>
              <a:t>-кеуекті құрылымды болады да, адсорбциялық қасиеті жоғары болмайды</a:t>
            </a:r>
            <a:r>
              <a:rPr lang="ru-RU" sz="2600" dirty="0" smtClean="0"/>
              <a:t>. Микро</a:t>
            </a:r>
            <a:r>
              <a:rPr lang="kk-KZ" sz="2600" dirty="0" smtClean="0"/>
              <a:t>кеуекті </a:t>
            </a:r>
            <a:r>
              <a:rPr lang="ru-RU" sz="2600" dirty="0" err="1" smtClean="0"/>
              <a:t>құрылымды алу</a:t>
            </a:r>
            <a:r>
              <a:rPr lang="ru-RU" sz="2600" dirty="0" smtClean="0"/>
              <a:t> </a:t>
            </a:r>
            <a:r>
              <a:rPr lang="ru-RU" sz="2600" dirty="0" err="1" smtClean="0"/>
              <a:t>үшін ол</a:t>
            </a:r>
            <a:r>
              <a:rPr lang="ru-RU" sz="2600" dirty="0" smtClean="0"/>
              <a:t> 800-900 °C </a:t>
            </a:r>
            <a:r>
              <a:rPr lang="ru-RU" sz="2600" dirty="0" err="1" smtClean="0"/>
              <a:t>температурада</a:t>
            </a:r>
            <a:r>
              <a:rPr lang="ru-RU" sz="2600" dirty="0" smtClean="0"/>
              <a:t> </a:t>
            </a:r>
            <a:r>
              <a:rPr lang="ru-RU" sz="2600" dirty="0" err="1" smtClean="0"/>
              <a:t>көмірқышқыл газымен</a:t>
            </a:r>
            <a:r>
              <a:rPr lang="ru-RU" sz="2600" dirty="0" smtClean="0"/>
              <a:t> </a:t>
            </a:r>
            <a:r>
              <a:rPr lang="ru-RU" sz="2600" dirty="0" err="1" smtClean="0"/>
              <a:t>немесе</a:t>
            </a:r>
            <a:r>
              <a:rPr lang="ru-RU" sz="2600" dirty="0" smtClean="0"/>
              <a:t> су </a:t>
            </a:r>
            <a:r>
              <a:rPr lang="ru-RU" sz="2600" dirty="0" err="1" smtClean="0"/>
              <a:t>буымен</a:t>
            </a:r>
            <a:r>
              <a:rPr lang="ru-RU" sz="2600" dirty="0" smtClean="0"/>
              <a:t> </a:t>
            </a:r>
            <a:r>
              <a:rPr lang="ru-RU" sz="2600" dirty="0" err="1" smtClean="0"/>
              <a:t>өңдеу</a:t>
            </a:r>
            <a:r>
              <a:rPr lang="kk-KZ" sz="2600" dirty="0" smtClean="0"/>
              <a:t>ді</a:t>
            </a:r>
            <a:r>
              <a:rPr lang="ru-RU" sz="2600" dirty="0" smtClean="0"/>
              <a:t>.</a:t>
            </a:r>
            <a:r>
              <a:rPr lang="kk-KZ" sz="2600" dirty="0" smtClean="0"/>
              <a:t> Көмірдің бір бөлігі (шамамен 50%) күйіп кетеді (C + CO</a:t>
            </a:r>
            <a:r>
              <a:rPr lang="kk-KZ" sz="2600" baseline="-25000" dirty="0" smtClean="0"/>
              <a:t>2</a:t>
            </a:r>
            <a:r>
              <a:rPr lang="kk-KZ" sz="2600" dirty="0" smtClean="0"/>
              <a:t> = 2СО; C+H</a:t>
            </a:r>
            <a:r>
              <a:rPr lang="kk-KZ" sz="2600" baseline="-25000" dirty="0" smtClean="0"/>
              <a:t>2</a:t>
            </a:r>
            <a:r>
              <a:rPr lang="kk-KZ" sz="2600" dirty="0" smtClean="0"/>
              <a:t>O = CО+H</a:t>
            </a:r>
            <a:r>
              <a:rPr lang="kk-KZ" sz="2600" baseline="-25000" dirty="0" smtClean="0"/>
              <a:t>2</a:t>
            </a:r>
            <a:r>
              <a:rPr lang="kk-KZ" sz="2600" dirty="0" smtClean="0"/>
              <a:t>), ал қалған көмір ашық микрокеуекті құрылымға ие болады. </a:t>
            </a:r>
            <a:r>
              <a:rPr lang="ru-RU" sz="2600" dirty="0" err="1" smtClean="0"/>
              <a:t>Активтендірудің тағы бір</a:t>
            </a:r>
            <a:r>
              <a:rPr lang="ru-RU" sz="2600" dirty="0" smtClean="0"/>
              <a:t> </a:t>
            </a:r>
            <a:r>
              <a:rPr lang="ru-RU" sz="2600" dirty="0" err="1" smtClean="0"/>
              <a:t>түрі-көмірді жоғары температурада</a:t>
            </a:r>
            <a:r>
              <a:rPr lang="ru-RU" sz="2600" dirty="0" smtClean="0"/>
              <a:t> </a:t>
            </a:r>
            <a:r>
              <a:rPr lang="ru-RU" sz="2600" dirty="0" err="1" smtClean="0"/>
              <a:t>белгілі</a:t>
            </a:r>
            <a:r>
              <a:rPr lang="ru-RU" sz="2600" dirty="0" smtClean="0"/>
              <a:t> </a:t>
            </a:r>
            <a:r>
              <a:rPr lang="ru-RU" sz="2600" dirty="0" err="1" smtClean="0"/>
              <a:t>бір</a:t>
            </a:r>
            <a:r>
              <a:rPr lang="ru-RU" sz="2600" dirty="0" smtClean="0"/>
              <a:t> </a:t>
            </a:r>
            <a:r>
              <a:rPr lang="ru-RU" sz="2600" dirty="0" err="1" smtClean="0"/>
              <a:t>тұздармен немесе</a:t>
            </a:r>
            <a:r>
              <a:rPr lang="ru-RU" sz="2600" dirty="0" smtClean="0"/>
              <a:t> </a:t>
            </a:r>
            <a:r>
              <a:rPr lang="ru-RU" sz="2600" dirty="0" err="1" smtClean="0"/>
              <a:t>қышқылдармен </a:t>
            </a:r>
            <a:r>
              <a:rPr lang="ru-RU" sz="2600" dirty="0" smtClean="0"/>
              <a:t>(</a:t>
            </a:r>
            <a:r>
              <a:rPr lang="ru-RU" sz="2600" dirty="0" err="1" smtClean="0"/>
              <a:t>карбонаттар</a:t>
            </a:r>
            <a:r>
              <a:rPr lang="ru-RU" sz="2600" dirty="0" smtClean="0"/>
              <a:t>, </a:t>
            </a:r>
            <a:r>
              <a:rPr lang="ru-RU" sz="2600" dirty="0" err="1" smtClean="0"/>
              <a:t>хлоридтер</a:t>
            </a:r>
            <a:r>
              <a:rPr lang="ru-RU" sz="2600" dirty="0" smtClean="0"/>
              <a:t>, </a:t>
            </a:r>
            <a:r>
              <a:rPr lang="ru-RU" sz="2600" dirty="0" err="1" smtClean="0"/>
              <a:t>сульфаттар</a:t>
            </a:r>
            <a:r>
              <a:rPr lang="ru-RU" sz="2600" dirty="0" smtClean="0"/>
              <a:t>, азот </a:t>
            </a:r>
            <a:r>
              <a:rPr lang="ru-RU" sz="2600" dirty="0" err="1" smtClean="0"/>
              <a:t>қышқылы және </a:t>
            </a:r>
            <a:r>
              <a:rPr lang="ru-RU" sz="2600" dirty="0" smtClean="0"/>
              <a:t>т.б.) </a:t>
            </a:r>
            <a:r>
              <a:rPr lang="ru-RU" sz="2600" dirty="0" err="1" smtClean="0"/>
              <a:t>өңдеу.</a:t>
            </a:r>
            <a:r>
              <a:rPr lang="ru-RU" sz="2600" dirty="0" smtClean="0"/>
              <a:t> </a:t>
            </a:r>
            <a:r>
              <a:rPr lang="ru-RU" sz="2600" dirty="0" err="1" smtClean="0"/>
              <a:t>Активтендіру</a:t>
            </a:r>
            <a:r>
              <a:rPr lang="ru-RU" sz="2600" dirty="0" smtClean="0"/>
              <a:t> </a:t>
            </a:r>
            <a:r>
              <a:rPr lang="ru-RU" sz="2600" dirty="0" err="1" smtClean="0"/>
              <a:t>бөлінетін тотықтырғыш </a:t>
            </a:r>
            <a:r>
              <a:rPr lang="ru-RU" sz="2600" dirty="0" smtClean="0"/>
              <a:t>газ</a:t>
            </a:r>
            <a:r>
              <a:rPr lang="kk-KZ" sz="2600" dirty="0" smtClean="0"/>
              <a:t>дардың </a:t>
            </a:r>
            <a:r>
              <a:rPr lang="ru-RU" sz="2600" dirty="0" err="1" smtClean="0"/>
              <a:t>әсері</a:t>
            </a:r>
            <a:r>
              <a:rPr lang="kk-KZ" sz="2600" dirty="0" smtClean="0"/>
              <a:t>м</a:t>
            </a:r>
            <a:r>
              <a:rPr lang="ru-RU" sz="2600" dirty="0" err="1" smtClean="0"/>
              <a:t>ен</a:t>
            </a:r>
            <a:r>
              <a:rPr lang="ru-RU" sz="2600" dirty="0" smtClean="0"/>
              <a:t> </a:t>
            </a:r>
            <a:r>
              <a:rPr lang="ru-RU" sz="2600" dirty="0" err="1" smtClean="0"/>
              <a:t>көмірдің бір</a:t>
            </a:r>
            <a:r>
              <a:rPr lang="ru-RU" sz="2600" dirty="0" smtClean="0"/>
              <a:t> </a:t>
            </a:r>
            <a:r>
              <a:rPr lang="ru-RU" sz="2600" dirty="0" err="1" smtClean="0"/>
              <a:t>бөлігінің күйіп кетуіне</a:t>
            </a:r>
            <a:r>
              <a:rPr lang="ru-RU" sz="2600" dirty="0" smtClean="0"/>
              <a:t> </a:t>
            </a:r>
            <a:r>
              <a:rPr lang="ru-RU" sz="2600" dirty="0" err="1" smtClean="0"/>
              <a:t>байланысты</a:t>
            </a:r>
            <a:r>
              <a:rPr lang="kk-KZ" sz="2600" dirty="0" smtClean="0"/>
              <a:t> жүзеге асырылады</a:t>
            </a:r>
            <a:r>
              <a:rPr lang="ru-RU" sz="2600" dirty="0" smtClean="0"/>
              <a:t>.</a:t>
            </a:r>
          </a:p>
          <a:p>
            <a:r>
              <a:rPr lang="ru-RU" sz="2600" dirty="0" err="1" smtClean="0"/>
              <a:t>Белсенді</a:t>
            </a:r>
            <a:r>
              <a:rPr lang="ru-RU" sz="2600" dirty="0" smtClean="0"/>
              <a:t> </a:t>
            </a:r>
            <a:r>
              <a:rPr lang="ru-RU" sz="2600" dirty="0" err="1" smtClean="0"/>
              <a:t>көмірді тазартылған </a:t>
            </a:r>
            <a:r>
              <a:rPr lang="ru-RU" sz="2600" dirty="0" smtClean="0"/>
              <a:t>цианид </a:t>
            </a:r>
            <a:r>
              <a:rPr lang="ru-RU" sz="2600" dirty="0" err="1" smtClean="0"/>
              <a:t>ерітінділерінен</a:t>
            </a:r>
            <a:r>
              <a:rPr lang="ru-RU" sz="2600" dirty="0" smtClean="0"/>
              <a:t> де, </a:t>
            </a:r>
            <a:r>
              <a:rPr lang="ru-RU" sz="2600" dirty="0" err="1" smtClean="0"/>
              <a:t>тікелей</a:t>
            </a:r>
            <a:r>
              <a:rPr lang="ru-RU" sz="2600" dirty="0" smtClean="0"/>
              <a:t> </a:t>
            </a:r>
            <a:r>
              <a:rPr lang="kk-KZ" sz="2600" dirty="0" smtClean="0"/>
              <a:t>Қойыртпақтардан д</a:t>
            </a:r>
            <a:r>
              <a:rPr lang="ru-RU" sz="2600" dirty="0" smtClean="0"/>
              <a:t>а </a:t>
            </a:r>
            <a:r>
              <a:rPr lang="ru-RU" sz="2600" dirty="0" err="1" smtClean="0"/>
              <a:t>асыл</a:t>
            </a:r>
            <a:r>
              <a:rPr lang="ru-RU" sz="2600" dirty="0" smtClean="0"/>
              <a:t> </a:t>
            </a:r>
            <a:r>
              <a:rPr lang="ru-RU" sz="2600" dirty="0" err="1" smtClean="0"/>
              <a:t>металдарды</a:t>
            </a:r>
            <a:r>
              <a:rPr lang="ru-RU" sz="2600" dirty="0" smtClean="0"/>
              <a:t> </a:t>
            </a:r>
            <a:r>
              <a:rPr lang="ru-RU" sz="2600" dirty="0" err="1" smtClean="0"/>
              <a:t>сіңіру үшін қолдануға болады</a:t>
            </a:r>
            <a:r>
              <a:rPr lang="ru-RU" sz="2600" dirty="0" smtClean="0"/>
              <a:t>.</a:t>
            </a:r>
            <a:endParaRPr lang="ru-RU"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714356"/>
            <a:ext cx="8001056" cy="5411807"/>
          </a:xfrm>
        </p:spPr>
        <p:txBody>
          <a:bodyPr>
            <a:normAutofit fontScale="77500" lnSpcReduction="20000"/>
          </a:bodyPr>
          <a:lstStyle/>
          <a:p>
            <a:r>
              <a:rPr lang="ru-RU" dirty="0" err="1" smtClean="0">
                <a:solidFill>
                  <a:schemeClr val="accent1">
                    <a:lumMod val="75000"/>
                  </a:schemeClr>
                </a:solidFill>
              </a:rPr>
              <a:t>Т</a:t>
            </a:r>
            <a:r>
              <a:rPr lang="ru-RU" dirty="0" err="1" smtClean="0">
                <a:solidFill>
                  <a:schemeClr val="accent1">
                    <a:lumMod val="75000"/>
                  </a:schemeClr>
                </a:solidFill>
              </a:rPr>
              <a:t>азартылған </a:t>
            </a:r>
            <a:r>
              <a:rPr lang="ru-RU" dirty="0" err="1" smtClean="0">
                <a:solidFill>
                  <a:schemeClr val="accent1">
                    <a:lumMod val="75000"/>
                  </a:schemeClr>
                </a:solidFill>
              </a:rPr>
              <a:t>ерітінділерден</a:t>
            </a:r>
            <a:r>
              <a:rPr lang="ru-RU" dirty="0" smtClean="0">
                <a:solidFill>
                  <a:schemeClr val="accent1">
                    <a:lumMod val="75000"/>
                  </a:schemeClr>
                </a:solidFill>
              </a:rPr>
              <a:t> </a:t>
            </a:r>
            <a:r>
              <a:rPr lang="ru-RU" dirty="0" err="1" smtClean="0">
                <a:solidFill>
                  <a:schemeClr val="accent1">
                    <a:lumMod val="75000"/>
                  </a:schemeClr>
                </a:solidFill>
              </a:rPr>
              <a:t>көмірмен </a:t>
            </a:r>
            <a:r>
              <a:rPr lang="ru-RU" dirty="0" smtClean="0">
                <a:solidFill>
                  <a:schemeClr val="accent1">
                    <a:lumMod val="75000"/>
                  </a:schemeClr>
                </a:solidFill>
              </a:rPr>
              <a:t>сорбция</a:t>
            </a:r>
            <a:r>
              <a:rPr lang="kk-KZ" dirty="0" smtClean="0">
                <a:solidFill>
                  <a:schemeClr val="accent1">
                    <a:lumMod val="75000"/>
                  </a:schemeClr>
                </a:solidFill>
              </a:rPr>
              <a:t>лауды</a:t>
            </a:r>
            <a:r>
              <a:rPr lang="ru-RU" dirty="0" smtClean="0">
                <a:solidFill>
                  <a:schemeClr val="accent1">
                    <a:lumMod val="75000"/>
                  </a:schemeClr>
                </a:solidFill>
              </a:rPr>
              <a:t> </a:t>
            </a:r>
            <a:r>
              <a:rPr lang="ru-RU" dirty="0" err="1" smtClean="0">
                <a:solidFill>
                  <a:schemeClr val="accent1">
                    <a:lumMod val="75000"/>
                  </a:schemeClr>
                </a:solidFill>
              </a:rPr>
              <a:t>кейбір</a:t>
            </a:r>
            <a:r>
              <a:rPr lang="ru-RU" dirty="0" smtClean="0">
                <a:solidFill>
                  <a:schemeClr val="accent1">
                    <a:lumMod val="75000"/>
                  </a:schemeClr>
                </a:solidFill>
              </a:rPr>
              <a:t> алтын </a:t>
            </a:r>
            <a:r>
              <a:rPr lang="ru-RU" dirty="0" err="1" smtClean="0">
                <a:solidFill>
                  <a:schemeClr val="accent1">
                    <a:lumMod val="75000"/>
                  </a:schemeClr>
                </a:solidFill>
              </a:rPr>
              <a:t>шығаратын кәсіпорындарда </a:t>
            </a:r>
            <a:r>
              <a:rPr lang="ru-RU" dirty="0" smtClean="0">
                <a:solidFill>
                  <a:schemeClr val="accent1">
                    <a:lumMod val="75000"/>
                  </a:schemeClr>
                </a:solidFill>
              </a:rPr>
              <a:t>цианид </a:t>
            </a:r>
            <a:r>
              <a:rPr lang="ru-RU" dirty="0" err="1" smtClean="0">
                <a:solidFill>
                  <a:schemeClr val="accent1">
                    <a:lumMod val="75000"/>
                  </a:schemeClr>
                </a:solidFill>
              </a:rPr>
              <a:t>процесінің дамуының басында</a:t>
            </a:r>
            <a:r>
              <a:rPr lang="ru-RU" dirty="0" smtClean="0">
                <a:solidFill>
                  <a:schemeClr val="accent1">
                    <a:lumMod val="75000"/>
                  </a:schemeClr>
                </a:solidFill>
              </a:rPr>
              <a:t>, </a:t>
            </a:r>
            <a:r>
              <a:rPr lang="ru-RU" dirty="0" err="1" smtClean="0">
                <a:solidFill>
                  <a:schemeClr val="accent1">
                    <a:lumMod val="75000"/>
                  </a:schemeClr>
                </a:solidFill>
              </a:rPr>
              <a:t>мырышпен</a:t>
            </a:r>
            <a:r>
              <a:rPr lang="ru-RU" dirty="0" smtClean="0">
                <a:solidFill>
                  <a:schemeClr val="accent1">
                    <a:lumMod val="75000"/>
                  </a:schemeClr>
                </a:solidFill>
              </a:rPr>
              <a:t> </a:t>
            </a:r>
            <a:r>
              <a:rPr lang="ru-RU" dirty="0" err="1" smtClean="0">
                <a:solidFill>
                  <a:schemeClr val="accent1">
                    <a:lumMod val="75000"/>
                  </a:schemeClr>
                </a:solidFill>
              </a:rPr>
              <a:t>тұндыру әдісі әлі толық дамымаған кезде</a:t>
            </a:r>
            <a:r>
              <a:rPr lang="ru-RU" dirty="0" smtClean="0">
                <a:solidFill>
                  <a:schemeClr val="accent1">
                    <a:lumMod val="75000"/>
                  </a:schemeClr>
                </a:solidFill>
              </a:rPr>
              <a:t> </a:t>
            </a:r>
            <a:r>
              <a:rPr lang="ru-RU" dirty="0" err="1" smtClean="0">
                <a:solidFill>
                  <a:schemeClr val="accent1">
                    <a:lumMod val="75000"/>
                  </a:schemeClr>
                </a:solidFill>
              </a:rPr>
              <a:t>қолданылды</a:t>
            </a:r>
            <a:r>
              <a:rPr lang="ru-RU" dirty="0" smtClean="0">
                <a:solidFill>
                  <a:schemeClr val="accent1">
                    <a:lumMod val="75000"/>
                  </a:schemeClr>
                </a:solidFill>
              </a:rPr>
              <a:t>. </a:t>
            </a:r>
            <a:r>
              <a:rPr lang="ru-RU" dirty="0" err="1" smtClean="0">
                <a:solidFill>
                  <a:schemeClr val="accent1">
                    <a:lumMod val="75000"/>
                  </a:schemeClr>
                </a:solidFill>
              </a:rPr>
              <a:t>Көп ұзамай, кемшіліктеріне</a:t>
            </a:r>
            <a:r>
              <a:rPr lang="ru-RU" dirty="0" smtClean="0">
                <a:solidFill>
                  <a:schemeClr val="accent1">
                    <a:lumMod val="75000"/>
                  </a:schemeClr>
                </a:solidFill>
              </a:rPr>
              <a:t> </a:t>
            </a:r>
            <a:r>
              <a:rPr lang="ru-RU" dirty="0" err="1" smtClean="0">
                <a:solidFill>
                  <a:schemeClr val="accent1">
                    <a:lumMod val="75000"/>
                  </a:schemeClr>
                </a:solidFill>
              </a:rPr>
              <a:t>байланысты</a:t>
            </a:r>
            <a:r>
              <a:rPr lang="ru-RU" dirty="0" smtClean="0">
                <a:solidFill>
                  <a:schemeClr val="accent1">
                    <a:lumMod val="75000"/>
                  </a:schemeClr>
                </a:solidFill>
              </a:rPr>
              <a:t> </a:t>
            </a:r>
            <a:r>
              <a:rPr lang="ru-RU" dirty="0" err="1" smtClean="0">
                <a:solidFill>
                  <a:schemeClr val="accent1">
                    <a:lumMod val="75000"/>
                  </a:schemeClr>
                </a:solidFill>
              </a:rPr>
              <a:t>(жоғары тұтыну, алынған</a:t>
            </a:r>
            <a:r>
              <a:rPr lang="ru-RU" dirty="0" smtClean="0">
                <a:solidFill>
                  <a:schemeClr val="accent1">
                    <a:lumMod val="75000"/>
                  </a:schemeClr>
                </a:solidFill>
              </a:rPr>
              <a:t> </a:t>
            </a:r>
            <a:r>
              <a:rPr lang="kk-KZ" dirty="0" smtClean="0">
                <a:solidFill>
                  <a:schemeClr val="accent1">
                    <a:lumMod val="75000"/>
                  </a:schemeClr>
                </a:solidFill>
              </a:rPr>
              <a:t>тұнбаның</a:t>
            </a:r>
            <a:r>
              <a:rPr lang="ru-RU" dirty="0" smtClean="0">
                <a:solidFill>
                  <a:schemeClr val="accent1">
                    <a:lumMod val="75000"/>
                  </a:schemeClr>
                </a:solidFill>
              </a:rPr>
              <a:t> </a:t>
            </a:r>
            <a:r>
              <a:rPr lang="ru-RU" dirty="0" err="1" smtClean="0">
                <a:solidFill>
                  <a:schemeClr val="accent1">
                    <a:lumMod val="75000"/>
                  </a:schemeClr>
                </a:solidFill>
              </a:rPr>
              <a:t>төмен сапасы</a:t>
            </a:r>
            <a:r>
              <a:rPr lang="ru-RU" dirty="0" smtClean="0">
                <a:solidFill>
                  <a:schemeClr val="accent1">
                    <a:lumMod val="75000"/>
                  </a:schemeClr>
                </a:solidFill>
              </a:rPr>
              <a:t>) </a:t>
            </a:r>
            <a:r>
              <a:rPr lang="ru-RU" dirty="0" err="1" smtClean="0">
                <a:solidFill>
                  <a:schemeClr val="accent1">
                    <a:lumMod val="75000"/>
                  </a:schemeClr>
                </a:solidFill>
              </a:rPr>
              <a:t>асыл</a:t>
            </a:r>
            <a:r>
              <a:rPr lang="ru-RU" dirty="0" smtClean="0">
                <a:solidFill>
                  <a:schemeClr val="accent1">
                    <a:lumMod val="75000"/>
                  </a:schemeClr>
                </a:solidFill>
              </a:rPr>
              <a:t> </a:t>
            </a:r>
            <a:r>
              <a:rPr lang="ru-RU" dirty="0" err="1" smtClean="0">
                <a:solidFill>
                  <a:schemeClr val="accent1">
                    <a:lumMod val="75000"/>
                  </a:schemeClr>
                </a:solidFill>
              </a:rPr>
              <a:t>металды</a:t>
            </a:r>
            <a:r>
              <a:rPr lang="ru-RU" dirty="0" smtClean="0">
                <a:solidFill>
                  <a:schemeClr val="accent1">
                    <a:lumMod val="75000"/>
                  </a:schemeClr>
                </a:solidFill>
              </a:rPr>
              <a:t> </a:t>
            </a:r>
            <a:r>
              <a:rPr lang="ru-RU" dirty="0" err="1" smtClean="0">
                <a:solidFill>
                  <a:schemeClr val="accent1">
                    <a:lumMod val="75000"/>
                  </a:schemeClr>
                </a:solidFill>
              </a:rPr>
              <a:t>тұндырғыш ретінде</a:t>
            </a:r>
            <a:r>
              <a:rPr lang="ru-RU" dirty="0" smtClean="0">
                <a:solidFill>
                  <a:schemeClr val="accent1">
                    <a:lumMod val="75000"/>
                  </a:schemeClr>
                </a:solidFill>
              </a:rPr>
              <a:t> </a:t>
            </a:r>
            <a:r>
              <a:rPr lang="ru-RU" dirty="0" err="1" smtClean="0">
                <a:solidFill>
                  <a:schemeClr val="accent1">
                    <a:lumMod val="75000"/>
                  </a:schemeClr>
                </a:solidFill>
              </a:rPr>
              <a:t>көмір мырышпен</a:t>
            </a:r>
            <a:r>
              <a:rPr lang="ru-RU" dirty="0" smtClean="0">
                <a:solidFill>
                  <a:schemeClr val="accent1">
                    <a:lumMod val="75000"/>
                  </a:schemeClr>
                </a:solidFill>
              </a:rPr>
              <a:t> </a:t>
            </a:r>
            <a:r>
              <a:rPr lang="ru-RU" dirty="0" err="1" smtClean="0">
                <a:solidFill>
                  <a:schemeClr val="accent1">
                    <a:lumMod val="75000"/>
                  </a:schemeClr>
                </a:solidFill>
              </a:rPr>
              <a:t>толығымен алмастырылды</a:t>
            </a:r>
            <a:r>
              <a:rPr lang="ru-RU" dirty="0" smtClean="0">
                <a:solidFill>
                  <a:schemeClr val="accent1">
                    <a:lumMod val="75000"/>
                  </a:schemeClr>
                </a:solidFill>
              </a:rPr>
              <a:t>. </a:t>
            </a:r>
            <a:r>
              <a:rPr lang="ru-RU" dirty="0" err="1" smtClean="0">
                <a:solidFill>
                  <a:schemeClr val="accent1">
                    <a:lumMod val="75000"/>
                  </a:schemeClr>
                </a:solidFill>
              </a:rPr>
              <a:t>Бірінші</a:t>
            </a:r>
            <a:r>
              <a:rPr lang="ru-RU" dirty="0" smtClean="0">
                <a:solidFill>
                  <a:schemeClr val="accent1">
                    <a:lumMod val="75000"/>
                  </a:schemeClr>
                </a:solidFill>
              </a:rPr>
              <a:t> </a:t>
            </a:r>
            <a:r>
              <a:rPr lang="ru-RU" dirty="0" err="1" smtClean="0">
                <a:solidFill>
                  <a:schemeClr val="accent1">
                    <a:lumMod val="75000"/>
                  </a:schemeClr>
                </a:solidFill>
              </a:rPr>
              <a:t>және екінші</a:t>
            </a:r>
            <a:r>
              <a:rPr lang="ru-RU" dirty="0" smtClean="0">
                <a:solidFill>
                  <a:schemeClr val="accent1">
                    <a:lumMod val="75000"/>
                  </a:schemeClr>
                </a:solidFill>
              </a:rPr>
              <a:t> </a:t>
            </a:r>
            <a:r>
              <a:rPr lang="ru-RU" dirty="0" err="1" smtClean="0">
                <a:solidFill>
                  <a:schemeClr val="accent1">
                    <a:lumMod val="75000"/>
                  </a:schemeClr>
                </a:solidFill>
              </a:rPr>
              <a:t>дүниежүзілік соғыстар кезінде</a:t>
            </a:r>
            <a:r>
              <a:rPr lang="ru-RU" dirty="0" smtClean="0">
                <a:solidFill>
                  <a:schemeClr val="accent1">
                    <a:lumMod val="75000"/>
                  </a:schemeClr>
                </a:solidFill>
              </a:rPr>
              <a:t> </a:t>
            </a:r>
            <a:r>
              <a:rPr lang="ru-RU" dirty="0" err="1" smtClean="0">
                <a:solidFill>
                  <a:schemeClr val="accent1">
                    <a:lumMod val="75000"/>
                  </a:schemeClr>
                </a:solidFill>
              </a:rPr>
              <a:t>мырыштың жетіспеушілігіне</a:t>
            </a:r>
            <a:r>
              <a:rPr lang="ru-RU" dirty="0" smtClean="0">
                <a:solidFill>
                  <a:schemeClr val="accent1">
                    <a:lumMod val="75000"/>
                  </a:schemeClr>
                </a:solidFill>
              </a:rPr>
              <a:t> </a:t>
            </a:r>
            <a:r>
              <a:rPr lang="ru-RU" dirty="0" err="1" smtClean="0">
                <a:solidFill>
                  <a:schemeClr val="accent1">
                    <a:lumMod val="75000"/>
                  </a:schemeClr>
                </a:solidFill>
              </a:rPr>
              <a:t>байланысты</a:t>
            </a:r>
            <a:r>
              <a:rPr lang="ru-RU" dirty="0" smtClean="0">
                <a:solidFill>
                  <a:schemeClr val="accent1">
                    <a:lumMod val="75000"/>
                  </a:schemeClr>
                </a:solidFill>
              </a:rPr>
              <a:t> </a:t>
            </a:r>
            <a:r>
              <a:rPr lang="ru-RU" dirty="0" err="1" smtClean="0">
                <a:solidFill>
                  <a:schemeClr val="accent1">
                    <a:lumMod val="75000"/>
                  </a:schemeClr>
                </a:solidFill>
              </a:rPr>
              <a:t>көмір сорбциясы</a:t>
            </a:r>
            <a:r>
              <a:rPr lang="ru-RU" dirty="0" smtClean="0">
                <a:solidFill>
                  <a:schemeClr val="accent1">
                    <a:lumMod val="75000"/>
                  </a:schemeClr>
                </a:solidFill>
              </a:rPr>
              <a:t> алтын </a:t>
            </a:r>
            <a:r>
              <a:rPr lang="ru-RU" dirty="0" err="1" smtClean="0">
                <a:solidFill>
                  <a:schemeClr val="accent1">
                    <a:lumMod val="75000"/>
                  </a:schemeClr>
                </a:solidFill>
              </a:rPr>
              <a:t>шығаратын зауыттарда</a:t>
            </a:r>
            <a:r>
              <a:rPr lang="ru-RU" dirty="0" smtClean="0">
                <a:solidFill>
                  <a:schemeClr val="accent1">
                    <a:lumMod val="75000"/>
                  </a:schemeClr>
                </a:solidFill>
              </a:rPr>
              <a:t> </a:t>
            </a:r>
            <a:r>
              <a:rPr lang="ru-RU" dirty="0" err="1" smtClean="0">
                <a:solidFill>
                  <a:schemeClr val="accent1">
                    <a:lumMod val="75000"/>
                  </a:schemeClr>
                </a:solidFill>
              </a:rPr>
              <a:t>қайтадан таралды</a:t>
            </a:r>
            <a:r>
              <a:rPr lang="ru-RU" dirty="0" smtClean="0">
                <a:solidFill>
                  <a:schemeClr val="accent1">
                    <a:lumMod val="75000"/>
                  </a:schemeClr>
                </a:solidFill>
              </a:rPr>
              <a:t>. Сорбция </a:t>
            </a:r>
            <a:r>
              <a:rPr lang="ru-RU" dirty="0" err="1" smtClean="0">
                <a:solidFill>
                  <a:schemeClr val="accent1">
                    <a:lumMod val="75000"/>
                  </a:schemeClr>
                </a:solidFill>
              </a:rPr>
              <a:t>рамалық вакуум-сүзгілерде жүзеге асырылды</a:t>
            </a:r>
            <a:r>
              <a:rPr lang="ru-RU" dirty="0" smtClean="0">
                <a:solidFill>
                  <a:schemeClr val="accent1">
                    <a:lumMod val="75000"/>
                  </a:schemeClr>
                </a:solidFill>
              </a:rPr>
              <a:t>, </a:t>
            </a:r>
            <a:r>
              <a:rPr lang="kk-KZ" dirty="0" smtClean="0">
                <a:solidFill>
                  <a:schemeClr val="accent1">
                    <a:lumMod val="75000"/>
                  </a:schemeClr>
                </a:solidFill>
              </a:rPr>
              <a:t>С</a:t>
            </a:r>
            <a:r>
              <a:rPr lang="ru-RU" dirty="0" err="1" smtClean="0">
                <a:solidFill>
                  <a:schemeClr val="accent1">
                    <a:lumMod val="75000"/>
                  </a:schemeClr>
                </a:solidFill>
              </a:rPr>
              <a:t>үзгі рамаларының бетінде</a:t>
            </a:r>
            <a:r>
              <a:rPr lang="ru-RU" dirty="0" smtClean="0">
                <a:solidFill>
                  <a:schemeClr val="accent1">
                    <a:lumMod val="75000"/>
                  </a:schemeClr>
                </a:solidFill>
              </a:rPr>
              <a:t> </a:t>
            </a:r>
            <a:r>
              <a:rPr lang="ru-RU" dirty="0" err="1" smtClean="0">
                <a:solidFill>
                  <a:schemeClr val="accent1">
                    <a:lumMod val="75000"/>
                  </a:schemeClr>
                </a:solidFill>
              </a:rPr>
              <a:t>алдын</a:t>
            </a:r>
            <a:r>
              <a:rPr lang="ru-RU" dirty="0" smtClean="0">
                <a:solidFill>
                  <a:schemeClr val="accent1">
                    <a:lumMod val="75000"/>
                  </a:schemeClr>
                </a:solidFill>
              </a:rPr>
              <a:t> ала </a:t>
            </a:r>
            <a:r>
              <a:rPr lang="kk-KZ" dirty="0" smtClean="0">
                <a:solidFill>
                  <a:schemeClr val="accent1">
                    <a:lumMod val="75000"/>
                  </a:schemeClr>
                </a:solidFill>
              </a:rPr>
              <a:t>өсірілген,</a:t>
            </a:r>
            <a:r>
              <a:rPr lang="ru-RU" dirty="0" smtClean="0">
                <a:solidFill>
                  <a:schemeClr val="accent1">
                    <a:lumMod val="75000"/>
                  </a:schemeClr>
                </a:solidFill>
              </a:rPr>
              <a:t> </a:t>
            </a:r>
            <a:r>
              <a:rPr lang="ru-RU" dirty="0" err="1" smtClean="0">
                <a:solidFill>
                  <a:schemeClr val="accent1">
                    <a:lumMod val="75000"/>
                  </a:schemeClr>
                </a:solidFill>
              </a:rPr>
              <a:t>ұсақталған көмір қабаты арқылы құрамында </a:t>
            </a:r>
            <a:r>
              <a:rPr lang="ru-RU" dirty="0" smtClean="0">
                <a:solidFill>
                  <a:schemeClr val="accent1">
                    <a:lumMod val="75000"/>
                  </a:schemeClr>
                </a:solidFill>
              </a:rPr>
              <a:t>алтын</a:t>
            </a:r>
            <a:r>
              <a:rPr lang="kk-KZ" dirty="0" smtClean="0">
                <a:solidFill>
                  <a:schemeClr val="accent1">
                    <a:lumMod val="75000"/>
                  </a:schemeClr>
                </a:solidFill>
              </a:rPr>
              <a:t>ы</a:t>
            </a:r>
            <a:r>
              <a:rPr lang="ru-RU" dirty="0" smtClean="0">
                <a:solidFill>
                  <a:schemeClr val="accent1">
                    <a:lumMod val="75000"/>
                  </a:schemeClr>
                </a:solidFill>
              </a:rPr>
              <a:t> бар </a:t>
            </a:r>
            <a:r>
              <a:rPr lang="ru-RU" dirty="0" err="1" smtClean="0">
                <a:solidFill>
                  <a:schemeClr val="accent1">
                    <a:lumMod val="75000"/>
                  </a:schemeClr>
                </a:solidFill>
              </a:rPr>
              <a:t>цианисті</a:t>
            </a:r>
            <a:r>
              <a:rPr lang="ru-RU" dirty="0" smtClean="0">
                <a:solidFill>
                  <a:schemeClr val="accent1">
                    <a:lumMod val="75000"/>
                  </a:schemeClr>
                </a:solidFill>
              </a:rPr>
              <a:t> </a:t>
            </a:r>
            <a:r>
              <a:rPr lang="ru-RU" dirty="0" err="1" smtClean="0">
                <a:solidFill>
                  <a:schemeClr val="accent1">
                    <a:lumMod val="75000"/>
                  </a:schemeClr>
                </a:solidFill>
              </a:rPr>
              <a:t>ерітінділерді</a:t>
            </a:r>
            <a:r>
              <a:rPr lang="ru-RU" dirty="0" smtClean="0">
                <a:solidFill>
                  <a:schemeClr val="accent1">
                    <a:lumMod val="75000"/>
                  </a:schemeClr>
                </a:solidFill>
              </a:rPr>
              <a:t> </a:t>
            </a:r>
            <a:r>
              <a:rPr lang="ru-RU" dirty="0" err="1" smtClean="0">
                <a:solidFill>
                  <a:schemeClr val="accent1">
                    <a:lumMod val="75000"/>
                  </a:schemeClr>
                </a:solidFill>
              </a:rPr>
              <a:t>сүзу </a:t>
            </a:r>
            <a:r>
              <a:rPr lang="ru-RU" dirty="0" smtClean="0">
                <a:solidFill>
                  <a:schemeClr val="accent1">
                    <a:lumMod val="75000"/>
                  </a:schemeClr>
                </a:solidFill>
              </a:rPr>
              <a:t>.</a:t>
            </a:r>
            <a:r>
              <a:rPr lang="kk-KZ" dirty="0" smtClean="0">
                <a:solidFill>
                  <a:schemeClr val="accent1">
                    <a:lumMod val="75000"/>
                  </a:schemeClr>
                </a:solidFill>
              </a:rPr>
              <a:t>арқылы жүзеге асырылды.</a:t>
            </a:r>
            <a:r>
              <a:rPr lang="ru-RU" dirty="0" smtClean="0">
                <a:solidFill>
                  <a:schemeClr val="accent1">
                    <a:lumMod val="75000"/>
                  </a:schemeClr>
                </a:solidFill>
              </a:rPr>
              <a:t> Алтын мен </a:t>
            </a:r>
            <a:r>
              <a:rPr lang="ru-RU" dirty="0" err="1" smtClean="0">
                <a:solidFill>
                  <a:schemeClr val="accent1">
                    <a:lumMod val="75000"/>
                  </a:schemeClr>
                </a:solidFill>
              </a:rPr>
              <a:t>күмістен тұратын көмір шөгіндісі өртеніп</a:t>
            </a:r>
            <a:r>
              <a:rPr lang="ru-RU" dirty="0" smtClean="0">
                <a:solidFill>
                  <a:schemeClr val="accent1">
                    <a:lumMod val="75000"/>
                  </a:schemeClr>
                </a:solidFill>
              </a:rPr>
              <a:t>, </a:t>
            </a:r>
            <a:r>
              <a:rPr lang="ru-RU" dirty="0" err="1" smtClean="0">
                <a:solidFill>
                  <a:schemeClr val="accent1">
                    <a:lumMod val="75000"/>
                  </a:schemeClr>
                </a:solidFill>
              </a:rPr>
              <a:t>алынған күл</a:t>
            </a:r>
            <a:r>
              <a:rPr lang="kk-KZ" dirty="0" smtClean="0">
                <a:solidFill>
                  <a:schemeClr val="accent1">
                    <a:lumMod val="75000"/>
                  </a:schemeClr>
                </a:solidFill>
              </a:rPr>
              <a:t>ді флюспен қара металға балқытады</a:t>
            </a:r>
            <a:r>
              <a:rPr lang="ru-RU" dirty="0" smtClean="0">
                <a:solidFill>
                  <a:schemeClr val="accent1">
                    <a:lumMod val="75000"/>
                  </a:schemeClr>
                </a:solidFill>
              </a:rPr>
              <a:t>.</a:t>
            </a:r>
            <a:r>
              <a:rPr lang="ru-RU" dirty="0" smtClean="0">
                <a:solidFill>
                  <a:schemeClr val="accent1">
                    <a:lumMod val="75000"/>
                  </a:schemeClr>
                </a:solidFill>
              </a:rPr>
              <a:t> </a:t>
            </a:r>
          </a:p>
          <a:p>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571472" y="642918"/>
            <a:ext cx="8072494" cy="5483245"/>
          </a:xfrm>
        </p:spPr>
        <p:txBody>
          <a:bodyPr>
            <a:normAutofit fontScale="62500" lnSpcReduction="20000"/>
          </a:bodyPr>
          <a:lstStyle/>
          <a:p>
            <a:r>
              <a:rPr lang="ru-RU" dirty="0" err="1" smtClean="0"/>
              <a:t>Қазіргі уақытта белсенді</a:t>
            </a:r>
            <a:r>
              <a:rPr lang="ru-RU" dirty="0" smtClean="0"/>
              <a:t> </a:t>
            </a:r>
            <a:r>
              <a:rPr lang="ru-RU" dirty="0" err="1" smtClean="0"/>
              <a:t>көмір үйінді</a:t>
            </a:r>
            <a:r>
              <a:rPr lang="kk-KZ" dirty="0" smtClean="0"/>
              <a:t>де ерітінділеудің</a:t>
            </a:r>
            <a:r>
              <a:rPr lang="ru-RU" dirty="0" smtClean="0"/>
              <a:t> </a:t>
            </a:r>
            <a:r>
              <a:rPr lang="ru-RU" dirty="0" err="1" smtClean="0"/>
              <a:t>цианисті</a:t>
            </a:r>
            <a:r>
              <a:rPr lang="ru-RU" dirty="0" smtClean="0"/>
              <a:t> </a:t>
            </a:r>
            <a:r>
              <a:rPr lang="ru-RU" dirty="0" err="1" smtClean="0"/>
              <a:t>ерітінділерінен</a:t>
            </a:r>
            <a:r>
              <a:rPr lang="ru-RU" dirty="0" smtClean="0"/>
              <a:t> алтын мен </a:t>
            </a:r>
            <a:r>
              <a:rPr lang="ru-RU" dirty="0" err="1" smtClean="0"/>
              <a:t>күмісті сіңіру үшін қолданылады</a:t>
            </a:r>
            <a:r>
              <a:rPr lang="ru-RU" dirty="0" smtClean="0"/>
              <a:t>. </a:t>
            </a:r>
            <a:r>
              <a:rPr lang="ru-RU" dirty="0" err="1" smtClean="0"/>
              <a:t>Араластыр</a:t>
            </a:r>
            <a:r>
              <a:rPr lang="kk-KZ" dirty="0" smtClean="0"/>
              <a:t>а</a:t>
            </a:r>
            <a:r>
              <a:rPr lang="ru-RU" dirty="0" smtClean="0"/>
              <a:t> </a:t>
            </a:r>
            <a:r>
              <a:rPr lang="ru-RU" dirty="0" err="1" smtClean="0"/>
              <a:t>циандау</a:t>
            </a:r>
            <a:r>
              <a:rPr lang="ru-RU" dirty="0" smtClean="0"/>
              <a:t> </a:t>
            </a:r>
            <a:r>
              <a:rPr lang="ru-RU" dirty="0" err="1" smtClean="0"/>
              <a:t>арқылы алынған ерітінділермен</a:t>
            </a:r>
            <a:r>
              <a:rPr lang="ru-RU" dirty="0" smtClean="0"/>
              <a:t> </a:t>
            </a:r>
            <a:r>
              <a:rPr lang="ru-RU" dirty="0" err="1" smtClean="0"/>
              <a:t>салыстырғанда үйінді</a:t>
            </a:r>
            <a:r>
              <a:rPr lang="kk-KZ" dirty="0" smtClean="0"/>
              <a:t>де ерітінділеудің </a:t>
            </a:r>
            <a:r>
              <a:rPr lang="ru-RU" dirty="0" err="1" smtClean="0"/>
              <a:t>ерітінділері</a:t>
            </a:r>
            <a:r>
              <a:rPr lang="kk-KZ" dirty="0" smtClean="0"/>
              <a:t>,</a:t>
            </a:r>
            <a:r>
              <a:rPr lang="ru-RU" dirty="0" smtClean="0"/>
              <a:t> </a:t>
            </a:r>
            <a:r>
              <a:rPr lang="ru-RU" dirty="0" err="1" smtClean="0"/>
              <a:t>қоспалардың</a:t>
            </a:r>
            <a:r>
              <a:rPr lang="kk-KZ" dirty="0" smtClean="0"/>
              <a:t> мөлшері</a:t>
            </a:r>
            <a:r>
              <a:rPr lang="ru-RU" dirty="0" smtClean="0"/>
              <a:t> </a:t>
            </a:r>
            <a:r>
              <a:rPr lang="ru-RU" dirty="0" err="1" smtClean="0"/>
              <a:t>салыстырмалы</a:t>
            </a:r>
            <a:r>
              <a:rPr lang="ru-RU" dirty="0" smtClean="0"/>
              <a:t> </a:t>
            </a:r>
            <a:r>
              <a:rPr lang="ru-RU" dirty="0" err="1" smtClean="0"/>
              <a:t>түрде жоғары</a:t>
            </a:r>
            <a:r>
              <a:rPr lang="kk-KZ" dirty="0" smtClean="0"/>
              <a:t> болғанда, </a:t>
            </a:r>
            <a:r>
              <a:rPr lang="ru-RU" dirty="0" err="1" smtClean="0"/>
              <a:t>асыл</a:t>
            </a:r>
            <a:r>
              <a:rPr lang="ru-RU" dirty="0" smtClean="0"/>
              <a:t> </a:t>
            </a:r>
            <a:r>
              <a:rPr lang="ru-RU" dirty="0" err="1" smtClean="0"/>
              <a:t>металдардың төмен концентрациясына</a:t>
            </a:r>
            <a:r>
              <a:rPr lang="ru-RU" dirty="0" smtClean="0"/>
              <a:t> </a:t>
            </a:r>
            <a:r>
              <a:rPr lang="kk-KZ" dirty="0" smtClean="0"/>
              <a:t>төмен</a:t>
            </a:r>
            <a:r>
              <a:rPr lang="ru-RU" dirty="0" smtClean="0"/>
              <a:t> </a:t>
            </a:r>
            <a:r>
              <a:rPr lang="ru-RU" dirty="0" err="1" smtClean="0"/>
              <a:t>(әдетте </a:t>
            </a:r>
            <a:r>
              <a:rPr lang="ru-RU" dirty="0" smtClean="0"/>
              <a:t>0,5 мг/</a:t>
            </a:r>
            <a:r>
              <a:rPr lang="ru-RU" dirty="0" err="1" smtClean="0"/>
              <a:t>л-ден</a:t>
            </a:r>
            <a:r>
              <a:rPr lang="ru-RU" dirty="0" smtClean="0"/>
              <a:t> аз)</a:t>
            </a:r>
            <a:r>
              <a:rPr lang="kk-KZ" dirty="0" smtClean="0"/>
              <a:t> болады</a:t>
            </a:r>
            <a:r>
              <a:rPr lang="ru-RU" dirty="0" smtClean="0"/>
              <a:t>. </a:t>
            </a:r>
            <a:r>
              <a:rPr lang="ru-RU" dirty="0" err="1" smtClean="0"/>
              <a:t>Мұндай ерітінділерден</a:t>
            </a:r>
            <a:r>
              <a:rPr lang="ru-RU" dirty="0" smtClean="0"/>
              <a:t> </a:t>
            </a:r>
            <a:r>
              <a:rPr lang="ru-RU" dirty="0" err="1" smtClean="0"/>
              <a:t>асыл</a:t>
            </a:r>
            <a:r>
              <a:rPr lang="ru-RU" dirty="0" smtClean="0"/>
              <a:t> </a:t>
            </a:r>
            <a:r>
              <a:rPr lang="ru-RU" dirty="0" err="1" smtClean="0"/>
              <a:t>металдарды</a:t>
            </a:r>
            <a:r>
              <a:rPr lang="ru-RU" dirty="0" smtClean="0"/>
              <a:t> </a:t>
            </a:r>
            <a:r>
              <a:rPr lang="ru-RU" dirty="0" err="1" smtClean="0"/>
              <a:t>тұндыру үшін мырыш</a:t>
            </a:r>
            <a:r>
              <a:rPr lang="ru-RU" dirty="0" smtClean="0"/>
              <a:t> пен ион </a:t>
            </a:r>
            <a:r>
              <a:rPr lang="ru-RU" dirty="0" err="1" smtClean="0"/>
              <a:t>алмастырғыш шайырларды</a:t>
            </a:r>
            <a:r>
              <a:rPr lang="ru-RU" dirty="0" smtClean="0"/>
              <a:t> </a:t>
            </a:r>
            <a:r>
              <a:rPr lang="ru-RU" dirty="0" err="1" smtClean="0"/>
              <a:t>қолдану тиімді</a:t>
            </a:r>
            <a:r>
              <a:rPr lang="ru-RU" dirty="0" smtClean="0"/>
              <a:t> </a:t>
            </a:r>
            <a:r>
              <a:rPr lang="ru-RU" dirty="0" err="1" smtClean="0"/>
              <a:t>емес</a:t>
            </a:r>
            <a:r>
              <a:rPr lang="ru-RU" dirty="0" smtClean="0"/>
              <a:t>. Алтын мен </a:t>
            </a:r>
            <a:r>
              <a:rPr lang="ru-RU" dirty="0" err="1" smtClean="0"/>
              <a:t>күмісті тұндырғыш ретінде</a:t>
            </a:r>
            <a:r>
              <a:rPr lang="ru-RU" dirty="0" smtClean="0"/>
              <a:t> </a:t>
            </a:r>
            <a:r>
              <a:rPr lang="ru-RU" dirty="0" err="1" smtClean="0"/>
              <a:t>белсенді</a:t>
            </a:r>
            <a:r>
              <a:rPr lang="ru-RU" dirty="0" smtClean="0"/>
              <a:t> </a:t>
            </a:r>
            <a:r>
              <a:rPr lang="ru-RU" dirty="0" err="1" smtClean="0"/>
              <a:t>көмірдің ерекшелігі</a:t>
            </a:r>
            <a:r>
              <a:rPr lang="ru-RU" dirty="0" smtClean="0"/>
              <a:t> </a:t>
            </a:r>
            <a:r>
              <a:rPr lang="ru-RU" dirty="0" err="1" smtClean="0"/>
              <a:t>олардың қоспалардың болуына</a:t>
            </a:r>
            <a:r>
              <a:rPr lang="ru-RU" dirty="0" smtClean="0"/>
              <a:t> </a:t>
            </a:r>
            <a:r>
              <a:rPr lang="ru-RU" dirty="0" err="1" smtClean="0"/>
              <a:t>төмен сезімталдығы болып</a:t>
            </a:r>
            <a:r>
              <a:rPr lang="ru-RU" dirty="0" smtClean="0"/>
              <a:t> </a:t>
            </a:r>
            <a:r>
              <a:rPr lang="ru-RU" dirty="0" err="1" smtClean="0"/>
              <a:t>табылады</a:t>
            </a:r>
            <a:r>
              <a:rPr lang="ru-RU" dirty="0" smtClean="0"/>
              <a:t>. </a:t>
            </a:r>
            <a:r>
              <a:rPr lang="ru-RU" dirty="0" err="1" smtClean="0"/>
              <a:t>Сондықтан оларды</a:t>
            </a:r>
            <a:r>
              <a:rPr lang="ru-RU" dirty="0" smtClean="0"/>
              <a:t> </a:t>
            </a:r>
            <a:r>
              <a:rPr lang="ru-RU" dirty="0" err="1" smtClean="0"/>
              <a:t>қолдана отырып</a:t>
            </a:r>
            <a:r>
              <a:rPr lang="ru-RU" dirty="0" smtClean="0"/>
              <a:t>, </a:t>
            </a:r>
            <a:r>
              <a:rPr lang="ru-RU" dirty="0" err="1" smtClean="0"/>
              <a:t>асыл</a:t>
            </a:r>
            <a:r>
              <a:rPr lang="ru-RU" dirty="0" smtClean="0"/>
              <a:t> </a:t>
            </a:r>
            <a:r>
              <a:rPr lang="ru-RU" dirty="0" err="1" smtClean="0"/>
              <a:t>металдарды</a:t>
            </a:r>
            <a:r>
              <a:rPr lang="ru-RU" dirty="0" smtClean="0"/>
              <a:t>, </a:t>
            </a:r>
            <a:r>
              <a:rPr lang="ru-RU" dirty="0" err="1" smtClean="0"/>
              <a:t>тіпті</a:t>
            </a:r>
            <a:r>
              <a:rPr lang="ru-RU" dirty="0" smtClean="0"/>
              <a:t> </a:t>
            </a:r>
            <a:r>
              <a:rPr lang="ru-RU" dirty="0" err="1" smtClean="0"/>
              <a:t>үйінді</a:t>
            </a:r>
            <a:r>
              <a:rPr lang="kk-KZ" dirty="0" smtClean="0"/>
              <a:t>де ерітінділеуден алынған</a:t>
            </a:r>
            <a:r>
              <a:rPr lang="ru-RU" dirty="0" smtClean="0"/>
              <a:t> </a:t>
            </a:r>
            <a:r>
              <a:rPr lang="ru-RU" dirty="0" err="1" smtClean="0"/>
              <a:t>ерітінділер</a:t>
            </a:r>
            <a:r>
              <a:rPr lang="ru-RU" dirty="0" smtClean="0"/>
              <a:t> </a:t>
            </a:r>
            <a:r>
              <a:rPr lang="ru-RU" dirty="0" err="1" smtClean="0"/>
              <a:t>сияқты</a:t>
            </a:r>
            <a:r>
              <a:rPr lang="ru-RU" dirty="0" smtClean="0"/>
              <a:t> </a:t>
            </a:r>
            <a:r>
              <a:rPr lang="kk-KZ" dirty="0" smtClean="0"/>
              <a:t>кедей</a:t>
            </a:r>
            <a:r>
              <a:rPr lang="ru-RU" dirty="0" err="1" smtClean="0"/>
              <a:t>р</a:t>
            </a:r>
            <a:r>
              <a:rPr lang="ru-RU" dirty="0" smtClean="0"/>
              <a:t> </a:t>
            </a:r>
            <a:r>
              <a:rPr lang="ru-RU" dirty="0" err="1" smtClean="0"/>
              <a:t>және </a:t>
            </a:r>
            <a:r>
              <a:rPr lang="ru-RU" dirty="0" smtClean="0"/>
              <a:t>лас </a:t>
            </a:r>
            <a:r>
              <a:rPr lang="ru-RU" dirty="0" err="1" smtClean="0"/>
              <a:t>ерітінділерден</a:t>
            </a:r>
            <a:r>
              <a:rPr lang="ru-RU" dirty="0" smtClean="0"/>
              <a:t> де </a:t>
            </a:r>
            <a:r>
              <a:rPr lang="ru-RU" dirty="0" err="1" smtClean="0"/>
              <a:t>толығымен тұндыруға болады</a:t>
            </a:r>
            <a:r>
              <a:rPr lang="ru-RU" dirty="0" smtClean="0"/>
              <a:t>. Сорбция </a:t>
            </a:r>
            <a:r>
              <a:rPr lang="ru-RU" dirty="0" err="1" smtClean="0"/>
              <a:t>динамикалық жағдайда жүзеге асырылады</a:t>
            </a:r>
            <a:r>
              <a:rPr lang="ru-RU" dirty="0" smtClean="0"/>
              <a:t>, </a:t>
            </a:r>
            <a:r>
              <a:rPr lang="ru-RU" dirty="0" err="1" smtClean="0"/>
              <a:t>құрамында </a:t>
            </a:r>
            <a:r>
              <a:rPr lang="ru-RU" dirty="0" smtClean="0"/>
              <a:t>алтын бар </a:t>
            </a:r>
            <a:r>
              <a:rPr lang="ru-RU" dirty="0" err="1" smtClean="0"/>
              <a:t>ерітінді</a:t>
            </a:r>
            <a:r>
              <a:rPr lang="ru-RU" dirty="0" smtClean="0"/>
              <a:t> 3-4 </a:t>
            </a:r>
            <a:r>
              <a:rPr lang="ru-RU" dirty="0" err="1" smtClean="0"/>
              <a:t>тік</a:t>
            </a:r>
            <a:r>
              <a:rPr lang="ru-RU" dirty="0" smtClean="0"/>
              <a:t> </a:t>
            </a:r>
            <a:r>
              <a:rPr lang="kk-KZ" dirty="0" smtClean="0"/>
              <a:t>мұнарадан </a:t>
            </a:r>
            <a:r>
              <a:rPr lang="ru-RU" dirty="0" err="1" smtClean="0"/>
              <a:t>өтеді,</a:t>
            </a:r>
            <a:r>
              <a:rPr lang="ru-RU" dirty="0" smtClean="0"/>
              <a:t> </a:t>
            </a:r>
            <a:r>
              <a:rPr lang="kk-KZ" dirty="0" smtClean="0"/>
              <a:t>олар </a:t>
            </a:r>
            <a:r>
              <a:rPr lang="ru-RU" dirty="0" err="1" smtClean="0"/>
              <a:t>түйіршіктердің мөлшері шамамен</a:t>
            </a:r>
            <a:r>
              <a:rPr lang="ru-RU" dirty="0" smtClean="0"/>
              <a:t> 1 мм </a:t>
            </a:r>
            <a:r>
              <a:rPr lang="ru-RU" dirty="0" err="1" smtClean="0"/>
              <a:t>болатын</a:t>
            </a:r>
            <a:r>
              <a:rPr lang="ru-RU" dirty="0" smtClean="0"/>
              <a:t> </a:t>
            </a:r>
            <a:r>
              <a:rPr lang="ru-RU" dirty="0" err="1" smtClean="0"/>
              <a:t>түйіршікт</a:t>
            </a:r>
            <a:r>
              <a:rPr lang="kk-KZ" dirty="0" smtClean="0"/>
              <a:t>ендірілген</a:t>
            </a:r>
            <a:r>
              <a:rPr lang="ru-RU" dirty="0" smtClean="0"/>
              <a:t> </a:t>
            </a:r>
            <a:r>
              <a:rPr lang="ru-RU" dirty="0" err="1" smtClean="0"/>
              <a:t>белсенді</a:t>
            </a:r>
            <a:r>
              <a:rPr lang="ru-RU" dirty="0" smtClean="0"/>
              <a:t> </a:t>
            </a:r>
            <a:r>
              <a:rPr lang="ru-RU" dirty="0" err="1" smtClean="0"/>
              <a:t>көмірмен толтырылады</a:t>
            </a:r>
            <a:r>
              <a:rPr lang="ru-RU" dirty="0" smtClean="0"/>
              <a:t>.</a:t>
            </a:r>
            <a:r>
              <a:rPr lang="kk-KZ" dirty="0" smtClean="0"/>
              <a:t> Көмірді  мезгіл-мезгіл мұнарадан мұнараға ерітіндінің қозғалысына қарсы бағытта қайта тиейді. Бірінші мұнарадан (ерітіндінің қозғалысы бойынша) асыл металдармен қаныққан көмір түсіріледі, қалпына келтірілген сорбент соңғы мұнараға тиеледі. </a:t>
            </a:r>
            <a:r>
              <a:rPr lang="ru-RU" dirty="0" err="1" smtClean="0"/>
              <a:t>Құрамында </a:t>
            </a:r>
            <a:r>
              <a:rPr lang="ru-RU" dirty="0" smtClean="0"/>
              <a:t>2-5 кг/т алтын</a:t>
            </a:r>
            <a:r>
              <a:rPr lang="kk-KZ" dirty="0" smtClean="0"/>
              <a:t>ы</a:t>
            </a:r>
            <a:r>
              <a:rPr lang="ru-RU" dirty="0" smtClean="0"/>
              <a:t> бар </a:t>
            </a:r>
            <a:r>
              <a:rPr lang="ru-RU" dirty="0" err="1" smtClean="0"/>
              <a:t>қаныққан көмір</a:t>
            </a:r>
            <a:r>
              <a:rPr lang="ru-RU" dirty="0" smtClean="0"/>
              <a:t> </a:t>
            </a:r>
            <a:r>
              <a:rPr lang="kk-KZ" dirty="0" smtClean="0"/>
              <a:t>регенерацияға жіберіледі</a:t>
            </a:r>
            <a:r>
              <a:rPr lang="ru-RU" dirty="0" smtClean="0"/>
              <a:t>.</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ru-RU" sz="4000" b="1" i="1" dirty="0" smtClean="0">
                <a:solidFill>
                  <a:srgbClr val="C00000"/>
                </a:solidFill>
              </a:rPr>
              <a:t/>
            </a:r>
            <a:br>
              <a:rPr lang="ru-RU" sz="4000" b="1" i="1" dirty="0" smtClean="0">
                <a:solidFill>
                  <a:srgbClr val="C00000"/>
                </a:solidFill>
              </a:rPr>
            </a:br>
            <a:r>
              <a:rPr lang="ru-RU" sz="4000" b="1" i="1" dirty="0" err="1" smtClean="0">
                <a:solidFill>
                  <a:srgbClr val="C00000"/>
                </a:solidFill>
              </a:rPr>
              <a:t>Қойыртпақтан сорбциялау</a:t>
            </a:r>
            <a:r>
              <a:rPr lang="ru-RU" b="1" dirty="0" smtClean="0">
                <a:solidFill>
                  <a:schemeClr val="tx2">
                    <a:lumMod val="75000"/>
                  </a:schemeClr>
                </a:solidFill>
              </a:rPr>
              <a:t/>
            </a:r>
            <a:br>
              <a:rPr lang="ru-RU" b="1" dirty="0" smtClean="0">
                <a:solidFill>
                  <a:schemeClr val="tx2">
                    <a:lumMod val="75000"/>
                  </a:schemeClr>
                </a:solidFill>
              </a:rPr>
            </a:br>
            <a:endParaRPr lang="ru-RU" b="1" dirty="0">
              <a:solidFill>
                <a:schemeClr val="tx2">
                  <a:lumMod val="75000"/>
                </a:schemeClr>
              </a:solidFill>
            </a:endParaRPr>
          </a:p>
        </p:txBody>
      </p:sp>
      <p:sp>
        <p:nvSpPr>
          <p:cNvPr id="3" name="Содержимое 2"/>
          <p:cNvSpPr>
            <a:spLocks noGrp="1"/>
          </p:cNvSpPr>
          <p:nvPr>
            <p:ph idx="1"/>
          </p:nvPr>
        </p:nvSpPr>
        <p:spPr>
          <a:xfrm>
            <a:off x="457200" y="1000108"/>
            <a:ext cx="8229600" cy="5126055"/>
          </a:xfrm>
        </p:spPr>
        <p:txBody>
          <a:bodyPr>
            <a:noAutofit/>
          </a:bodyPr>
          <a:lstStyle/>
          <a:p>
            <a:r>
              <a:rPr lang="ru-RU" sz="1800" dirty="0" smtClean="0"/>
              <a:t>Ион </a:t>
            </a:r>
            <a:r>
              <a:rPr lang="ru-RU" sz="1800" dirty="0" err="1" smtClean="0"/>
              <a:t>алмастырғыш шайырлар</a:t>
            </a:r>
            <a:r>
              <a:rPr lang="ru-RU" sz="1800" dirty="0" smtClean="0"/>
              <a:t> </a:t>
            </a:r>
            <a:r>
              <a:rPr lang="ru-RU" sz="1800" dirty="0" err="1" smtClean="0"/>
              <a:t>сияқты</a:t>
            </a:r>
            <a:r>
              <a:rPr lang="ru-RU" sz="1800" dirty="0" smtClean="0"/>
              <a:t>, </a:t>
            </a:r>
            <a:r>
              <a:rPr lang="ru-RU" sz="1800" dirty="0" err="1" smtClean="0"/>
              <a:t>белсенді</a:t>
            </a:r>
            <a:r>
              <a:rPr lang="ru-RU" sz="1800" dirty="0" smtClean="0"/>
              <a:t> </a:t>
            </a:r>
            <a:r>
              <a:rPr lang="ru-RU" sz="1800" dirty="0" err="1" smtClean="0"/>
              <a:t>көмір асыл</a:t>
            </a:r>
            <a:r>
              <a:rPr lang="ru-RU" sz="1800" dirty="0" smtClean="0"/>
              <a:t> </a:t>
            </a:r>
            <a:r>
              <a:rPr lang="ru-RU" sz="1800" dirty="0" err="1" smtClean="0"/>
              <a:t>металдарды</a:t>
            </a:r>
            <a:r>
              <a:rPr lang="ru-RU" sz="1800" dirty="0" smtClean="0"/>
              <a:t> </a:t>
            </a:r>
            <a:r>
              <a:rPr lang="ru-RU" sz="1800" dirty="0" err="1" smtClean="0"/>
              <a:t>тікелей</a:t>
            </a:r>
            <a:r>
              <a:rPr lang="ru-RU" sz="1800" dirty="0" smtClean="0"/>
              <a:t> </a:t>
            </a:r>
            <a:r>
              <a:rPr lang="kk-KZ" sz="1800" dirty="0" smtClean="0"/>
              <a:t>қойыртпақтан сорбциялау үшін</a:t>
            </a:r>
            <a:r>
              <a:rPr lang="ru-RU" sz="1800" dirty="0" smtClean="0"/>
              <a:t> </a:t>
            </a:r>
            <a:r>
              <a:rPr lang="ru-RU" sz="1800" dirty="0" err="1" smtClean="0"/>
              <a:t>қолданылады.</a:t>
            </a:r>
            <a:r>
              <a:rPr lang="ru-RU" sz="1800" dirty="0" smtClean="0"/>
              <a:t> </a:t>
            </a:r>
            <a:r>
              <a:rPr lang="ru-RU" sz="1800" dirty="0" err="1" smtClean="0"/>
              <a:t>Жоғарыда қарастырылған иониттік</a:t>
            </a:r>
            <a:r>
              <a:rPr lang="ru-RU" sz="1800" dirty="0" smtClean="0"/>
              <a:t> </a:t>
            </a:r>
            <a:r>
              <a:rPr lang="ru-RU" sz="1800" dirty="0" err="1" smtClean="0"/>
              <a:t>технологияға ұқсас бұл </a:t>
            </a:r>
            <a:r>
              <a:rPr lang="ru-RU" sz="1800" dirty="0" smtClean="0"/>
              <a:t>технология </a:t>
            </a:r>
            <a:r>
              <a:rPr lang="ru-RU" sz="1800" dirty="0" err="1" smtClean="0"/>
              <a:t>соңғы жылдары</a:t>
            </a:r>
            <a:r>
              <a:rPr lang="ru-RU" sz="1800" dirty="0" smtClean="0"/>
              <a:t> АҚШ, Австралия, </a:t>
            </a:r>
            <a:r>
              <a:rPr lang="ru-RU" sz="1800" dirty="0" err="1" smtClean="0"/>
              <a:t>Оңтүстік </a:t>
            </a:r>
            <a:r>
              <a:rPr lang="ru-RU" sz="1800" dirty="0" smtClean="0"/>
              <a:t>Африка </a:t>
            </a:r>
            <a:r>
              <a:rPr lang="ru-RU" sz="1800" dirty="0" err="1" smtClean="0"/>
              <a:t>және басқа елдердің </a:t>
            </a:r>
            <a:r>
              <a:rPr lang="ru-RU" sz="1800" dirty="0" smtClean="0"/>
              <a:t>алтын </a:t>
            </a:r>
            <a:r>
              <a:rPr lang="ru-RU" sz="1800" dirty="0" err="1" smtClean="0"/>
              <a:t>өндіретін кәсіпорындарында кеңінен </a:t>
            </a:r>
            <a:r>
              <a:rPr lang="ru-RU" sz="1800" dirty="0" err="1" smtClean="0"/>
              <a:t>таралуда</a:t>
            </a:r>
            <a:endParaRPr lang="ru-RU" sz="1800" dirty="0" smtClean="0"/>
          </a:p>
          <a:p>
            <a:r>
              <a:rPr lang="ru-RU" sz="1800" dirty="0" err="1" smtClean="0"/>
              <a:t>Сорбенттің сыйымдылығын арттыру</a:t>
            </a:r>
            <a:r>
              <a:rPr lang="ru-RU" sz="1800" dirty="0" smtClean="0"/>
              <a:t> </a:t>
            </a:r>
            <a:r>
              <a:rPr lang="ru-RU" sz="1800" dirty="0" err="1" smtClean="0"/>
              <a:t>үшін сорбцияға түсетін қойыртпақты алдын</a:t>
            </a:r>
            <a:r>
              <a:rPr lang="ru-RU" sz="1800" dirty="0" smtClean="0"/>
              <a:t> ала </a:t>
            </a:r>
            <a:r>
              <a:rPr lang="ru-RU" sz="1800" dirty="0" err="1" smtClean="0"/>
              <a:t>циандайды</a:t>
            </a:r>
            <a:r>
              <a:rPr lang="ru-RU" sz="1800" dirty="0" smtClean="0"/>
              <a:t>. </a:t>
            </a:r>
            <a:r>
              <a:rPr lang="ru-RU" sz="1800" dirty="0" err="1" smtClean="0"/>
              <a:t>Сорбциялық</a:t>
            </a:r>
            <a:r>
              <a:rPr lang="ru-RU" sz="1800" dirty="0" smtClean="0"/>
              <a:t> </a:t>
            </a:r>
            <a:r>
              <a:rPr lang="kk-KZ" sz="1800" dirty="0" smtClean="0"/>
              <a:t>ерітінділеудің</a:t>
            </a:r>
            <a:r>
              <a:rPr lang="ru-RU" sz="1800" dirty="0" smtClean="0"/>
              <a:t> </a:t>
            </a:r>
            <a:r>
              <a:rPr lang="ru-RU" sz="1800" dirty="0" err="1" smtClean="0"/>
              <a:t>келесі</a:t>
            </a:r>
            <a:r>
              <a:rPr lang="ru-RU" sz="1800" dirty="0" smtClean="0"/>
              <a:t> </a:t>
            </a:r>
            <a:r>
              <a:rPr lang="ru-RU" sz="1800" dirty="0" err="1" smtClean="0"/>
              <a:t>процесі</a:t>
            </a:r>
            <a:r>
              <a:rPr lang="ru-RU" sz="1800" dirty="0" smtClean="0"/>
              <a:t> </a:t>
            </a:r>
            <a:r>
              <a:rPr lang="ru-RU" sz="1800" dirty="0" err="1" smtClean="0"/>
              <a:t>көмір </a:t>
            </a:r>
            <a:r>
              <a:rPr lang="ru-RU" sz="1800" dirty="0" smtClean="0"/>
              <a:t>мен</a:t>
            </a:r>
            <a:r>
              <a:rPr lang="kk-KZ" sz="1800" dirty="0" smtClean="0"/>
              <a:t> қойыртпақтың</a:t>
            </a:r>
            <a:r>
              <a:rPr lang="ru-RU" sz="1800" dirty="0" smtClean="0"/>
              <a:t> </a:t>
            </a:r>
            <a:r>
              <a:rPr lang="ru-RU" sz="1800" dirty="0" err="1" smtClean="0"/>
              <a:t>ағынға қарсы қозғалысы кезінде</a:t>
            </a:r>
            <a:r>
              <a:rPr lang="ru-RU" sz="1800" dirty="0" smtClean="0"/>
              <a:t> </a:t>
            </a:r>
            <a:r>
              <a:rPr lang="ru-RU" sz="1800" dirty="0" err="1" smtClean="0"/>
              <a:t>пневматикалық немесе</a:t>
            </a:r>
            <a:r>
              <a:rPr lang="ru-RU" sz="1800" dirty="0" smtClean="0"/>
              <a:t> </a:t>
            </a:r>
            <a:r>
              <a:rPr lang="ru-RU" sz="1800" dirty="0" err="1" smtClean="0"/>
              <a:t>механикалық араластырумен</a:t>
            </a:r>
            <a:r>
              <a:rPr lang="ru-RU" sz="1800" dirty="0" smtClean="0"/>
              <a:t> 5-10 </a:t>
            </a:r>
            <a:r>
              <a:rPr lang="ru-RU" sz="1800" dirty="0" err="1" smtClean="0"/>
              <a:t>аппараттан</a:t>
            </a:r>
            <a:r>
              <a:rPr lang="ru-RU" sz="1800" dirty="0" smtClean="0"/>
              <a:t> </a:t>
            </a:r>
            <a:r>
              <a:rPr lang="ru-RU" sz="1800" dirty="0" err="1" smtClean="0"/>
              <a:t>тұратын тізбекте</a:t>
            </a:r>
            <a:r>
              <a:rPr lang="ru-RU" sz="1800" dirty="0" smtClean="0"/>
              <a:t> </a:t>
            </a:r>
            <a:r>
              <a:rPr lang="ru-RU" sz="1800" dirty="0" err="1" smtClean="0"/>
              <a:t>жүргізіледі</a:t>
            </a:r>
            <a:r>
              <a:rPr lang="ru-RU" sz="1800" dirty="0" smtClean="0"/>
              <a:t>. Сорбент </a:t>
            </a:r>
            <a:r>
              <a:rPr lang="ru-RU" sz="1800" dirty="0" err="1" smtClean="0"/>
              <a:t>ретінде</a:t>
            </a:r>
            <a:r>
              <a:rPr lang="ru-RU" sz="1800" dirty="0" smtClean="0"/>
              <a:t>, </a:t>
            </a:r>
            <a:r>
              <a:rPr lang="ru-RU" sz="1800" dirty="0" err="1" smtClean="0"/>
              <a:t>әдетте</a:t>
            </a:r>
            <a:r>
              <a:rPr lang="ru-RU" sz="1800" dirty="0" smtClean="0"/>
              <a:t>, кокос </a:t>
            </a:r>
            <a:r>
              <a:rPr lang="ru-RU" sz="1800" dirty="0" err="1" smtClean="0"/>
              <a:t>қабығынан жасалған түйіршікті көмірдің ең механикалық берік</a:t>
            </a:r>
            <a:r>
              <a:rPr lang="ru-RU" sz="1800" dirty="0" smtClean="0"/>
              <a:t> </a:t>
            </a:r>
            <a:r>
              <a:rPr lang="ru-RU" sz="1800" dirty="0" err="1" smtClean="0"/>
              <a:t>сорттары</a:t>
            </a:r>
            <a:r>
              <a:rPr lang="ru-RU" sz="1800" dirty="0" smtClean="0"/>
              <a:t> </a:t>
            </a:r>
            <a:r>
              <a:rPr lang="ru-RU" sz="1800" dirty="0" err="1" smtClean="0"/>
              <a:t>қолданылады</a:t>
            </a:r>
            <a:r>
              <a:rPr lang="ru-RU" sz="1800" dirty="0" smtClean="0"/>
              <a:t>. </a:t>
            </a:r>
            <a:r>
              <a:rPr lang="ru-RU" sz="1800" dirty="0" err="1" smtClean="0"/>
              <a:t>Көмір түйір</a:t>
            </a:r>
            <a:r>
              <a:rPr lang="kk-KZ" sz="1800" dirty="0" smtClean="0"/>
              <a:t>шіктерінің</a:t>
            </a:r>
            <a:r>
              <a:rPr lang="ru-RU" sz="1800" dirty="0" smtClean="0"/>
              <a:t> </a:t>
            </a:r>
            <a:r>
              <a:rPr lang="ru-RU" sz="1800" dirty="0" err="1" smtClean="0"/>
              <a:t>мөлшері </a:t>
            </a:r>
            <a:r>
              <a:rPr lang="ru-RU" sz="1800" dirty="0" smtClean="0"/>
              <a:t>1,2-ден 3,4 </a:t>
            </a:r>
            <a:r>
              <a:rPr lang="ru-RU" sz="1800" dirty="0" err="1" smtClean="0"/>
              <a:t>мм-ге</a:t>
            </a:r>
            <a:r>
              <a:rPr lang="ru-RU" sz="1800" dirty="0" smtClean="0"/>
              <a:t> </a:t>
            </a:r>
            <a:r>
              <a:rPr lang="ru-RU" sz="1800" dirty="0" err="1" smtClean="0"/>
              <a:t>дейін</a:t>
            </a:r>
            <a:r>
              <a:rPr lang="ru-RU" sz="1800" dirty="0" smtClean="0"/>
              <a:t>.</a:t>
            </a:r>
            <a:r>
              <a:rPr lang="kk-KZ" sz="1800" dirty="0" smtClean="0"/>
              <a:t> Сорбентті қойыртпақтан бөліп алу үшін сорбциялық құрылғылардың сыртында немесе ішінде орналасқан әртүрлі конструкциялы елеуіштерді қолданады. Егер елеуіштер  аппараттардан тыс орналасса, онда қойыртпақ оларға аэролифттардың немесе центрифугалық сорғылардың көмегімен беріледі. Көмірдің ең жақсы сорттарының беріктігі салыстырмалы түрде төмен болғандықтан, араластырғыш және дренаждық құрылғылардың конструкциясын таңдағанда, ең алдымен сорбент түйірлерінің минималды бұзылу жағдайынан туындайды.</a:t>
            </a:r>
            <a:endParaRPr lang="ru-RU" sz="1800" dirty="0" smtClean="0"/>
          </a:p>
          <a:p>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714356"/>
            <a:ext cx="7801004" cy="5411807"/>
          </a:xfrm>
        </p:spPr>
        <p:txBody>
          <a:bodyPr>
            <a:normAutofit fontScale="77500" lnSpcReduction="20000"/>
          </a:bodyPr>
          <a:lstStyle/>
          <a:p>
            <a:r>
              <a:rPr lang="ru-RU" dirty="0" err="1" smtClean="0">
                <a:solidFill>
                  <a:schemeClr val="accent1">
                    <a:lumMod val="75000"/>
                  </a:schemeClr>
                </a:solidFill>
              </a:rPr>
              <a:t>Сорбцияны</a:t>
            </a:r>
            <a:r>
              <a:rPr lang="ru-RU" dirty="0" smtClean="0">
                <a:solidFill>
                  <a:schemeClr val="accent1">
                    <a:lumMod val="75000"/>
                  </a:schemeClr>
                </a:solidFill>
              </a:rPr>
              <a:t> </a:t>
            </a:r>
            <a:r>
              <a:rPr lang="ru-RU" dirty="0" err="1" smtClean="0">
                <a:solidFill>
                  <a:schemeClr val="accent1">
                    <a:lumMod val="75000"/>
                  </a:schemeClr>
                </a:solidFill>
              </a:rPr>
              <a:t>құрамында </a:t>
            </a:r>
            <a:r>
              <a:rPr lang="ru-RU" dirty="0" smtClean="0">
                <a:solidFill>
                  <a:schemeClr val="accent1">
                    <a:lumMod val="75000"/>
                  </a:schemeClr>
                </a:solidFill>
              </a:rPr>
              <a:t>40-45% </a:t>
            </a:r>
            <a:r>
              <a:rPr lang="ru-RU" dirty="0" err="1" smtClean="0">
                <a:solidFill>
                  <a:schemeClr val="accent1">
                    <a:lumMod val="75000"/>
                  </a:schemeClr>
                </a:solidFill>
              </a:rPr>
              <a:t>қатты пульпадан</a:t>
            </a:r>
            <a:r>
              <a:rPr lang="ru-RU" dirty="0" smtClean="0">
                <a:solidFill>
                  <a:schemeClr val="accent1">
                    <a:lumMod val="75000"/>
                  </a:schemeClr>
                </a:solidFill>
              </a:rPr>
              <a:t> </a:t>
            </a:r>
            <a:r>
              <a:rPr lang="ru-RU" dirty="0" err="1" smtClean="0">
                <a:solidFill>
                  <a:schemeClr val="accent1">
                    <a:lumMod val="75000"/>
                  </a:schemeClr>
                </a:solidFill>
              </a:rPr>
              <a:t>жүргізеді</a:t>
            </a:r>
            <a:r>
              <a:rPr lang="ru-RU" dirty="0" smtClean="0">
                <a:solidFill>
                  <a:schemeClr val="accent1">
                    <a:lumMod val="75000"/>
                  </a:schemeClr>
                </a:solidFill>
              </a:rPr>
              <a:t>, </a:t>
            </a:r>
            <a:r>
              <a:rPr lang="ru-RU" dirty="0" err="1" smtClean="0">
                <a:solidFill>
                  <a:schemeClr val="accent1">
                    <a:lumMod val="75000"/>
                  </a:schemeClr>
                </a:solidFill>
              </a:rPr>
              <a:t>сұйық фазадағы </a:t>
            </a:r>
            <a:r>
              <a:rPr lang="ru-RU" dirty="0" smtClean="0">
                <a:solidFill>
                  <a:schemeClr val="accent1">
                    <a:lumMod val="75000"/>
                  </a:schemeClr>
                </a:solidFill>
              </a:rPr>
              <a:t>цианид </a:t>
            </a:r>
            <a:r>
              <a:rPr lang="ru-RU" dirty="0" err="1" smtClean="0">
                <a:solidFill>
                  <a:schemeClr val="accent1">
                    <a:lumMod val="75000"/>
                  </a:schemeClr>
                </a:solidFill>
              </a:rPr>
              <a:t>концентрациясы</a:t>
            </a:r>
            <a:r>
              <a:rPr lang="ru-RU" dirty="0" smtClean="0">
                <a:solidFill>
                  <a:schemeClr val="accent1">
                    <a:lumMod val="75000"/>
                  </a:schemeClr>
                </a:solidFill>
              </a:rPr>
              <a:t> 0,01—0,02%, </a:t>
            </a:r>
            <a:r>
              <a:rPr lang="ru-RU" dirty="0" err="1" smtClean="0">
                <a:solidFill>
                  <a:schemeClr val="accent1">
                    <a:lumMod val="75000"/>
                  </a:schemeClr>
                </a:solidFill>
              </a:rPr>
              <a:t>рН</a:t>
            </a:r>
            <a:r>
              <a:rPr lang="ru-RU" dirty="0" smtClean="0">
                <a:solidFill>
                  <a:schemeClr val="accent1">
                    <a:lumMod val="75000"/>
                  </a:schemeClr>
                </a:solidFill>
              </a:rPr>
              <a:t> 10-10, 5 </a:t>
            </a:r>
            <a:r>
              <a:rPr lang="ru-RU" dirty="0" err="1" smtClean="0">
                <a:solidFill>
                  <a:schemeClr val="accent1">
                    <a:lumMod val="75000"/>
                  </a:schemeClr>
                </a:solidFill>
              </a:rPr>
              <a:t>және сорбенттің бір</a:t>
            </a:r>
            <a:r>
              <a:rPr lang="ru-RU" dirty="0" smtClean="0">
                <a:solidFill>
                  <a:schemeClr val="accent1">
                    <a:lumMod val="75000"/>
                  </a:schemeClr>
                </a:solidFill>
              </a:rPr>
              <a:t> </a:t>
            </a:r>
            <a:r>
              <a:rPr lang="ru-RU" dirty="0" err="1" smtClean="0">
                <a:solidFill>
                  <a:schemeClr val="accent1">
                    <a:lumMod val="75000"/>
                  </a:schemeClr>
                </a:solidFill>
              </a:rPr>
              <a:t>реттік</a:t>
            </a:r>
            <a:r>
              <a:rPr lang="ru-RU" dirty="0" smtClean="0">
                <a:solidFill>
                  <a:schemeClr val="accent1">
                    <a:lumMod val="75000"/>
                  </a:schemeClr>
                </a:solidFill>
              </a:rPr>
              <a:t> </a:t>
            </a:r>
            <a:r>
              <a:rPr lang="ru-RU" dirty="0" err="1" smtClean="0">
                <a:solidFill>
                  <a:schemeClr val="accent1">
                    <a:lumMod val="75000"/>
                  </a:schemeClr>
                </a:solidFill>
              </a:rPr>
              <a:t>жүктемесі </a:t>
            </a:r>
            <a:r>
              <a:rPr lang="ru-RU" dirty="0" smtClean="0">
                <a:solidFill>
                  <a:schemeClr val="accent1">
                    <a:lumMod val="75000"/>
                  </a:schemeClr>
                </a:solidFill>
              </a:rPr>
              <a:t>10-30 г/л.</a:t>
            </a:r>
            <a:r>
              <a:rPr lang="kk-KZ" dirty="0" smtClean="0">
                <a:solidFill>
                  <a:schemeClr val="accent1">
                    <a:lumMod val="75000"/>
                  </a:schemeClr>
                </a:solidFill>
              </a:rPr>
              <a:t> А</a:t>
            </a:r>
            <a:r>
              <a:rPr lang="ru-RU" dirty="0" err="1" smtClean="0">
                <a:solidFill>
                  <a:schemeClr val="accent1">
                    <a:lumMod val="75000"/>
                  </a:schemeClr>
                </a:solidFill>
              </a:rPr>
              <a:t>лтын</a:t>
            </a:r>
            <a:r>
              <a:rPr lang="ru-RU" dirty="0" smtClean="0">
                <a:solidFill>
                  <a:schemeClr val="accent1">
                    <a:lumMod val="75000"/>
                  </a:schemeClr>
                </a:solidFill>
              </a:rPr>
              <a:t> </a:t>
            </a:r>
            <a:r>
              <a:rPr lang="ru-RU" dirty="0" err="1" smtClean="0">
                <a:solidFill>
                  <a:schemeClr val="accent1">
                    <a:lumMod val="75000"/>
                  </a:schemeClr>
                </a:solidFill>
              </a:rPr>
              <a:t>бойынша</a:t>
            </a:r>
            <a:r>
              <a:rPr lang="ru-RU" dirty="0" smtClean="0">
                <a:solidFill>
                  <a:schemeClr val="accent1">
                    <a:lumMod val="75000"/>
                  </a:schemeClr>
                </a:solidFill>
              </a:rPr>
              <a:t> </a:t>
            </a:r>
            <a:r>
              <a:rPr lang="ru-RU" dirty="0" err="1" smtClean="0">
                <a:solidFill>
                  <a:schemeClr val="accent1">
                    <a:lumMod val="75000"/>
                  </a:schemeClr>
                </a:solidFill>
              </a:rPr>
              <a:t>көмірдің сыйымдылығы әдетте </a:t>
            </a:r>
            <a:r>
              <a:rPr lang="ru-RU" dirty="0" smtClean="0">
                <a:solidFill>
                  <a:schemeClr val="accent1">
                    <a:lumMod val="75000"/>
                  </a:schemeClr>
                </a:solidFill>
              </a:rPr>
              <a:t>2-8 кг/т </a:t>
            </a:r>
            <a:r>
              <a:rPr lang="ru-RU" dirty="0" err="1" smtClean="0">
                <a:solidFill>
                  <a:schemeClr val="accent1">
                    <a:lumMod val="75000"/>
                  </a:schemeClr>
                </a:solidFill>
              </a:rPr>
              <a:t>құрайды</a:t>
            </a:r>
            <a:r>
              <a:rPr lang="ru-RU" dirty="0" smtClean="0">
                <a:solidFill>
                  <a:schemeClr val="accent1">
                    <a:lumMod val="75000"/>
                  </a:schemeClr>
                </a:solidFill>
              </a:rPr>
              <a:t>. </a:t>
            </a:r>
            <a:r>
              <a:rPr lang="ru-RU" dirty="0" err="1" smtClean="0">
                <a:solidFill>
                  <a:schemeClr val="accent1">
                    <a:lumMod val="75000"/>
                  </a:schemeClr>
                </a:solidFill>
              </a:rPr>
              <a:t>Сонымен</a:t>
            </a:r>
            <a:r>
              <a:rPr lang="ru-RU" dirty="0" smtClean="0">
                <a:solidFill>
                  <a:schemeClr val="accent1">
                    <a:lumMod val="75000"/>
                  </a:schemeClr>
                </a:solidFill>
              </a:rPr>
              <a:t> </a:t>
            </a:r>
            <a:r>
              <a:rPr lang="ru-RU" dirty="0" err="1" smtClean="0">
                <a:solidFill>
                  <a:schemeClr val="accent1">
                    <a:lumMod val="75000"/>
                  </a:schemeClr>
                </a:solidFill>
              </a:rPr>
              <a:t>қатар, белсенді</a:t>
            </a:r>
            <a:r>
              <a:rPr lang="ru-RU" dirty="0" smtClean="0">
                <a:solidFill>
                  <a:schemeClr val="accent1">
                    <a:lumMod val="75000"/>
                  </a:schemeClr>
                </a:solidFill>
              </a:rPr>
              <a:t> </a:t>
            </a:r>
            <a:r>
              <a:rPr lang="ru-RU" dirty="0" err="1" smtClean="0">
                <a:solidFill>
                  <a:schemeClr val="accent1">
                    <a:lumMod val="75000"/>
                  </a:schemeClr>
                </a:solidFill>
              </a:rPr>
              <a:t>көмір </a:t>
            </a:r>
            <a:r>
              <a:rPr lang="ru-RU" dirty="0" smtClean="0">
                <a:solidFill>
                  <a:schemeClr val="accent1">
                    <a:lumMod val="75000"/>
                  </a:schemeClr>
                </a:solidFill>
              </a:rPr>
              <a:t>ион </a:t>
            </a:r>
            <a:r>
              <a:rPr lang="ru-RU" dirty="0" err="1" smtClean="0">
                <a:solidFill>
                  <a:schemeClr val="accent1">
                    <a:lumMod val="75000"/>
                  </a:schemeClr>
                </a:solidFill>
              </a:rPr>
              <a:t>алмастырғыш шайырларға қарағанда әлдеқайда арзан</a:t>
            </a:r>
            <a:r>
              <a:rPr lang="ru-RU" dirty="0" smtClean="0">
                <a:solidFill>
                  <a:schemeClr val="accent1">
                    <a:lumMod val="75000"/>
                  </a:schemeClr>
                </a:solidFill>
              </a:rPr>
              <a:t> </a:t>
            </a:r>
            <a:r>
              <a:rPr lang="ru-RU" dirty="0" err="1" smtClean="0">
                <a:solidFill>
                  <a:schemeClr val="accent1">
                    <a:lumMod val="75000"/>
                  </a:schemeClr>
                </a:solidFill>
              </a:rPr>
              <a:t>және олардан</a:t>
            </a:r>
            <a:r>
              <a:rPr lang="ru-RU" dirty="0" smtClean="0">
                <a:solidFill>
                  <a:schemeClr val="accent1">
                    <a:lumMod val="75000"/>
                  </a:schemeClr>
                </a:solidFill>
              </a:rPr>
              <a:t> </a:t>
            </a:r>
            <a:r>
              <a:rPr lang="ru-RU" dirty="0" err="1" smtClean="0">
                <a:solidFill>
                  <a:schemeClr val="accent1">
                    <a:lumMod val="75000"/>
                  </a:schemeClr>
                </a:solidFill>
              </a:rPr>
              <a:t>қоспалардың ерітіндісінде</a:t>
            </a:r>
            <a:r>
              <a:rPr lang="ru-RU" dirty="0" smtClean="0">
                <a:solidFill>
                  <a:schemeClr val="accent1">
                    <a:lumMod val="75000"/>
                  </a:schemeClr>
                </a:solidFill>
              </a:rPr>
              <a:t> </a:t>
            </a:r>
            <a:r>
              <a:rPr lang="ru-RU" dirty="0" err="1" smtClean="0">
                <a:solidFill>
                  <a:schemeClr val="accent1">
                    <a:lumMod val="75000"/>
                  </a:schemeClr>
                </a:solidFill>
              </a:rPr>
              <a:t>болуына</a:t>
            </a:r>
            <a:r>
              <a:rPr lang="ru-RU" dirty="0" smtClean="0">
                <a:solidFill>
                  <a:schemeClr val="accent1">
                    <a:lumMod val="75000"/>
                  </a:schemeClr>
                </a:solidFill>
              </a:rPr>
              <a:t> аз </a:t>
            </a:r>
            <a:r>
              <a:rPr lang="ru-RU" dirty="0" err="1" smtClean="0">
                <a:solidFill>
                  <a:schemeClr val="accent1">
                    <a:lumMod val="75000"/>
                  </a:schemeClr>
                </a:solidFill>
              </a:rPr>
              <a:t>сезімталдықпен ерекшеленеді</a:t>
            </a:r>
            <a:r>
              <a:rPr lang="ru-RU" dirty="0" smtClean="0">
                <a:solidFill>
                  <a:schemeClr val="accent1">
                    <a:lumMod val="75000"/>
                  </a:schemeClr>
                </a:solidFill>
              </a:rPr>
              <a:t>. Со</a:t>
            </a:r>
            <a:r>
              <a:rPr lang="kk-KZ" dirty="0" smtClean="0">
                <a:solidFill>
                  <a:schemeClr val="accent1">
                    <a:lumMod val="75000"/>
                  </a:schemeClr>
                </a:solidFill>
              </a:rPr>
              <a:t>нымен қатар, со</a:t>
            </a:r>
            <a:r>
              <a:rPr lang="ru-RU" dirty="0" err="1" smtClean="0">
                <a:solidFill>
                  <a:schemeClr val="accent1">
                    <a:lumMod val="75000"/>
                  </a:schemeClr>
                </a:solidFill>
              </a:rPr>
              <a:t>ңғы</a:t>
            </a:r>
            <a:r>
              <a:rPr lang="kk-KZ" dirty="0" smtClean="0">
                <a:solidFill>
                  <a:schemeClr val="accent1">
                    <a:lumMod val="75000"/>
                  </a:schemeClr>
                </a:solidFill>
              </a:rPr>
              <a:t> жағдай,  </a:t>
            </a:r>
            <a:r>
              <a:rPr lang="ru-RU" dirty="0" err="1" smtClean="0">
                <a:solidFill>
                  <a:schemeClr val="accent1">
                    <a:lumMod val="75000"/>
                  </a:schemeClr>
                </a:solidFill>
              </a:rPr>
              <a:t>көмір</a:t>
            </a:r>
            <a:r>
              <a:rPr lang="kk-KZ" dirty="0" smtClean="0">
                <a:solidFill>
                  <a:schemeClr val="accent1">
                    <a:lumMod val="75000"/>
                  </a:schemeClr>
                </a:solidFill>
              </a:rPr>
              <a:t>ді</a:t>
            </a:r>
            <a:r>
              <a:rPr lang="ru-RU" dirty="0" smtClean="0">
                <a:solidFill>
                  <a:schemeClr val="accent1">
                    <a:lumMod val="75000"/>
                  </a:schemeClr>
                </a:solidFill>
              </a:rPr>
              <a:t> </a:t>
            </a:r>
            <a:r>
              <a:rPr lang="ru-RU" dirty="0" err="1" smtClean="0">
                <a:solidFill>
                  <a:schemeClr val="accent1">
                    <a:lumMod val="75000"/>
                  </a:schemeClr>
                </a:solidFill>
              </a:rPr>
              <a:t>тіпті</a:t>
            </a:r>
            <a:r>
              <a:rPr lang="ru-RU" dirty="0" smtClean="0">
                <a:solidFill>
                  <a:schemeClr val="accent1">
                    <a:lumMod val="75000"/>
                  </a:schemeClr>
                </a:solidFill>
              </a:rPr>
              <a:t> </a:t>
            </a:r>
            <a:r>
              <a:rPr lang="kk-KZ" dirty="0" smtClean="0">
                <a:solidFill>
                  <a:schemeClr val="accent1">
                    <a:lumMod val="75000"/>
                  </a:schemeClr>
                </a:solidFill>
              </a:rPr>
              <a:t>қойыртпақтың</a:t>
            </a:r>
            <a:r>
              <a:rPr lang="ru-RU" dirty="0" smtClean="0">
                <a:solidFill>
                  <a:schemeClr val="accent1">
                    <a:lumMod val="75000"/>
                  </a:schemeClr>
                </a:solidFill>
              </a:rPr>
              <a:t> </a:t>
            </a:r>
            <a:r>
              <a:rPr lang="ru-RU" dirty="0" err="1" smtClean="0">
                <a:solidFill>
                  <a:schemeClr val="accent1">
                    <a:lumMod val="75000"/>
                  </a:schemeClr>
                </a:solidFill>
              </a:rPr>
              <a:t>сұйық фазасы</a:t>
            </a:r>
            <a:r>
              <a:rPr lang="kk-KZ" dirty="0" smtClean="0">
                <a:solidFill>
                  <a:schemeClr val="accent1">
                    <a:lumMod val="75000"/>
                  </a:schemeClr>
                </a:solidFill>
              </a:rPr>
              <a:t>нда  </a:t>
            </a:r>
            <a:r>
              <a:rPr lang="ru-RU" dirty="0" err="1" smtClean="0">
                <a:solidFill>
                  <a:schemeClr val="accent1">
                    <a:lumMod val="75000"/>
                  </a:schemeClr>
                </a:solidFill>
              </a:rPr>
              <a:t>қоспалар</a:t>
            </a:r>
            <a:r>
              <a:rPr lang="kk-KZ" dirty="0" smtClean="0">
                <a:solidFill>
                  <a:schemeClr val="accent1">
                    <a:lumMod val="75000"/>
                  </a:schemeClr>
                </a:solidFill>
              </a:rPr>
              <a:t>дың</a:t>
            </a:r>
            <a:r>
              <a:rPr lang="ru-RU" dirty="0" smtClean="0">
                <a:solidFill>
                  <a:schemeClr val="accent1">
                    <a:lumMod val="75000"/>
                  </a:schemeClr>
                </a:solidFill>
              </a:rPr>
              <a:t> </a:t>
            </a:r>
            <a:r>
              <a:rPr lang="ru-RU" dirty="0" err="1" smtClean="0">
                <a:solidFill>
                  <a:schemeClr val="accent1">
                    <a:lumMod val="75000"/>
                  </a:schemeClr>
                </a:solidFill>
              </a:rPr>
              <a:t>концентрациясы</a:t>
            </a:r>
            <a:r>
              <a:rPr lang="ru-RU" dirty="0" smtClean="0">
                <a:solidFill>
                  <a:schemeClr val="accent1">
                    <a:lumMod val="75000"/>
                  </a:schemeClr>
                </a:solidFill>
              </a:rPr>
              <a:t> </a:t>
            </a:r>
            <a:r>
              <a:rPr lang="kk-KZ" dirty="0" smtClean="0">
                <a:solidFill>
                  <a:schemeClr val="accent1">
                    <a:lumMod val="75000"/>
                  </a:schemeClr>
                </a:solidFill>
              </a:rPr>
              <a:t>жоғары болып, ионалмастырғыш шайырларлы қолдану тиімсіз болғанда да</a:t>
            </a:r>
            <a:r>
              <a:rPr lang="ru-RU" dirty="0" smtClean="0">
                <a:solidFill>
                  <a:schemeClr val="accent1">
                    <a:lumMod val="75000"/>
                  </a:schemeClr>
                </a:solidFill>
              </a:rPr>
              <a:t> </a:t>
            </a:r>
            <a:r>
              <a:rPr lang="ru-RU" dirty="0" err="1" smtClean="0">
                <a:solidFill>
                  <a:schemeClr val="accent1">
                    <a:lumMod val="75000"/>
                  </a:schemeClr>
                </a:solidFill>
              </a:rPr>
              <a:t>қолдану</a:t>
            </a:r>
            <a:r>
              <a:rPr lang="kk-KZ" dirty="0" smtClean="0">
                <a:solidFill>
                  <a:schemeClr val="accent1">
                    <a:lumMod val="75000"/>
                  </a:schemeClr>
                </a:solidFill>
              </a:rPr>
              <a:t> мүмкіндігі бар</a:t>
            </a:r>
            <a:r>
              <a:rPr lang="ru-RU" dirty="0" smtClean="0">
                <a:solidFill>
                  <a:schemeClr val="accent1">
                    <a:lumMod val="75000"/>
                  </a:schemeClr>
                </a:solidFill>
              </a:rPr>
              <a:t>. </a:t>
            </a:r>
            <a:r>
              <a:rPr lang="ru-RU" dirty="0" err="1" smtClean="0">
                <a:solidFill>
                  <a:schemeClr val="accent1">
                    <a:lumMod val="75000"/>
                  </a:schemeClr>
                </a:solidFill>
              </a:rPr>
              <a:t>Белсенді</a:t>
            </a:r>
            <a:r>
              <a:rPr lang="ru-RU" dirty="0" smtClean="0">
                <a:solidFill>
                  <a:schemeClr val="accent1">
                    <a:lumMod val="75000"/>
                  </a:schemeClr>
                </a:solidFill>
              </a:rPr>
              <a:t> </a:t>
            </a:r>
            <a:r>
              <a:rPr lang="ru-RU" dirty="0" err="1" smtClean="0">
                <a:solidFill>
                  <a:schemeClr val="accent1">
                    <a:lumMod val="75000"/>
                  </a:schemeClr>
                </a:solidFill>
              </a:rPr>
              <a:t>көмірдің елеулі</a:t>
            </a:r>
            <a:r>
              <a:rPr lang="ru-RU" dirty="0" smtClean="0">
                <a:solidFill>
                  <a:schemeClr val="accent1">
                    <a:lumMod val="75000"/>
                  </a:schemeClr>
                </a:solidFill>
              </a:rPr>
              <a:t> </a:t>
            </a:r>
            <a:r>
              <a:rPr lang="ru-RU" dirty="0" err="1" smtClean="0">
                <a:solidFill>
                  <a:schemeClr val="accent1">
                    <a:lumMod val="75000"/>
                  </a:schemeClr>
                </a:solidFill>
              </a:rPr>
              <a:t>кемшілігі</a:t>
            </a:r>
            <a:r>
              <a:rPr lang="ru-RU" dirty="0" smtClean="0">
                <a:solidFill>
                  <a:schemeClr val="accent1">
                    <a:lumMod val="75000"/>
                  </a:schemeClr>
                </a:solidFill>
              </a:rPr>
              <a:t> - </a:t>
            </a:r>
            <a:r>
              <a:rPr lang="ru-RU" dirty="0" err="1" smtClean="0">
                <a:solidFill>
                  <a:schemeClr val="accent1">
                    <a:lumMod val="75000"/>
                  </a:schemeClr>
                </a:solidFill>
              </a:rPr>
              <a:t>олардың механикалық беріктігі</a:t>
            </a:r>
            <a:r>
              <a:rPr lang="ru-RU" dirty="0" smtClean="0">
                <a:solidFill>
                  <a:schemeClr val="accent1">
                    <a:lumMod val="75000"/>
                  </a:schemeClr>
                </a:solidFill>
              </a:rPr>
              <a:t> </a:t>
            </a:r>
            <a:r>
              <a:rPr lang="ru-RU" dirty="0" err="1" smtClean="0">
                <a:solidFill>
                  <a:schemeClr val="accent1">
                    <a:lumMod val="75000"/>
                  </a:schemeClr>
                </a:solidFill>
              </a:rPr>
              <a:t>төмен</a:t>
            </a:r>
            <a:r>
              <a:rPr lang="ru-RU" dirty="0" smtClean="0">
                <a:solidFill>
                  <a:schemeClr val="accent1">
                    <a:lumMod val="75000"/>
                  </a:schemeClr>
                </a:solidFill>
              </a:rPr>
              <a:t> </a:t>
            </a:r>
            <a:r>
              <a:rPr lang="kk-KZ" dirty="0" smtClean="0">
                <a:solidFill>
                  <a:schemeClr val="accent1">
                    <a:lumMod val="75000"/>
                  </a:schemeClr>
                </a:solidFill>
              </a:rPr>
              <a:t>болуында </a:t>
            </a:r>
            <a:r>
              <a:rPr lang="ru-RU" dirty="0" err="1" smtClean="0">
                <a:solidFill>
                  <a:schemeClr val="accent1">
                    <a:lumMod val="75000"/>
                  </a:schemeClr>
                </a:solidFill>
              </a:rPr>
              <a:t>және осыған байланысты</a:t>
            </a:r>
            <a:r>
              <a:rPr lang="ru-RU" dirty="0" smtClean="0">
                <a:solidFill>
                  <a:schemeClr val="accent1">
                    <a:lumMod val="75000"/>
                  </a:schemeClr>
                </a:solidFill>
              </a:rPr>
              <a:t> </a:t>
            </a:r>
            <a:r>
              <a:rPr lang="ru-RU" dirty="0" err="1" smtClean="0">
                <a:solidFill>
                  <a:schemeClr val="accent1">
                    <a:lumMod val="75000"/>
                  </a:schemeClr>
                </a:solidFill>
              </a:rPr>
              <a:t>ұсақ фракциялар</a:t>
            </a:r>
            <a:r>
              <a:rPr lang="ru-RU" dirty="0" smtClean="0">
                <a:solidFill>
                  <a:schemeClr val="accent1">
                    <a:lumMod val="75000"/>
                  </a:schemeClr>
                </a:solidFill>
              </a:rPr>
              <a:t> </a:t>
            </a:r>
            <a:r>
              <a:rPr lang="ru-RU" dirty="0" err="1" smtClean="0">
                <a:solidFill>
                  <a:schemeClr val="accent1">
                    <a:lumMod val="75000"/>
                  </a:schemeClr>
                </a:solidFill>
              </a:rPr>
              <a:t>түрінде сорбенттің жоғалуы (өңделген кеннің </a:t>
            </a:r>
            <a:r>
              <a:rPr lang="ru-RU" dirty="0" smtClean="0">
                <a:solidFill>
                  <a:schemeClr val="accent1">
                    <a:lumMod val="75000"/>
                  </a:schemeClr>
                </a:solidFill>
              </a:rPr>
              <a:t>1 </a:t>
            </a:r>
            <a:r>
              <a:rPr lang="ru-RU" dirty="0" err="1" smtClean="0">
                <a:solidFill>
                  <a:schemeClr val="accent1">
                    <a:lumMod val="75000"/>
                  </a:schemeClr>
                </a:solidFill>
              </a:rPr>
              <a:t>тоннасына</a:t>
            </a:r>
            <a:r>
              <a:rPr lang="ru-RU" dirty="0" smtClean="0">
                <a:solidFill>
                  <a:schemeClr val="accent1">
                    <a:lumMod val="75000"/>
                  </a:schemeClr>
                </a:solidFill>
              </a:rPr>
              <a:t> 100-200 г </a:t>
            </a:r>
            <a:r>
              <a:rPr lang="ru-RU" dirty="0" err="1" smtClean="0">
                <a:solidFill>
                  <a:schemeClr val="accent1">
                    <a:lumMod val="75000"/>
                  </a:schemeClr>
                </a:solidFill>
              </a:rPr>
              <a:t>дейін</a:t>
            </a:r>
            <a:r>
              <a:rPr lang="ru-RU" dirty="0" smtClean="0">
                <a:solidFill>
                  <a:schemeClr val="accent1">
                    <a:lumMod val="75000"/>
                  </a:schemeClr>
                </a:solidFill>
              </a:rPr>
              <a:t>).</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a:bodyPr>
          <a:lstStyle/>
          <a:p>
            <a:r>
              <a:rPr lang="ru-RU" sz="3200" b="1" i="1" dirty="0" err="1" smtClean="0">
                <a:solidFill>
                  <a:schemeClr val="tx2">
                    <a:lumMod val="75000"/>
                  </a:schemeClr>
                </a:solidFill>
              </a:rPr>
              <a:t>Көмірді регенерациялау</a:t>
            </a:r>
            <a:endParaRPr lang="ru-RU" sz="3200" b="1" dirty="0">
              <a:solidFill>
                <a:schemeClr val="tx2">
                  <a:lumMod val="75000"/>
                </a:schemeClr>
              </a:solidFill>
            </a:endParaRPr>
          </a:p>
        </p:txBody>
      </p:sp>
      <p:sp>
        <p:nvSpPr>
          <p:cNvPr id="3" name="Содержимое 2"/>
          <p:cNvSpPr>
            <a:spLocks noGrp="1"/>
          </p:cNvSpPr>
          <p:nvPr>
            <p:ph idx="1"/>
          </p:nvPr>
        </p:nvSpPr>
        <p:spPr>
          <a:xfrm>
            <a:off x="457200" y="1000108"/>
            <a:ext cx="8229600" cy="5126055"/>
          </a:xfrm>
        </p:spPr>
        <p:txBody>
          <a:bodyPr>
            <a:normAutofit fontScale="32500" lnSpcReduction="20000"/>
          </a:bodyPr>
          <a:lstStyle/>
          <a:p>
            <a:r>
              <a:rPr lang="ru-RU" sz="4500" dirty="0" err="1" smtClean="0"/>
              <a:t>Қаныққан көмірді күйдіру арқылы өңде</a:t>
            </a:r>
            <a:r>
              <a:rPr lang="kk-KZ" sz="4500" dirty="0" smtClean="0"/>
              <a:t>п</a:t>
            </a:r>
            <a:r>
              <a:rPr lang="ru-RU" sz="4500" dirty="0" smtClean="0"/>
              <a:t>,</a:t>
            </a:r>
            <a:r>
              <a:rPr lang="kk-KZ" sz="4500" dirty="0" smtClean="0"/>
              <a:t> артынан</a:t>
            </a:r>
            <a:r>
              <a:rPr lang="ru-RU" sz="4500" dirty="0" smtClean="0"/>
              <a:t> </a:t>
            </a:r>
            <a:r>
              <a:rPr lang="ru-RU" sz="4500" dirty="0" err="1" smtClean="0"/>
              <a:t>күлді</a:t>
            </a:r>
            <a:r>
              <a:rPr lang="ru-RU" sz="4500" dirty="0" smtClean="0"/>
              <a:t> </a:t>
            </a:r>
            <a:r>
              <a:rPr lang="kk-KZ" sz="4500" dirty="0" smtClean="0"/>
              <a:t>қара </a:t>
            </a:r>
            <a:r>
              <a:rPr lang="ru-RU" sz="4500" dirty="0" err="1" smtClean="0"/>
              <a:t>металға</a:t>
            </a:r>
            <a:r>
              <a:rPr lang="kk-KZ" sz="4500" dirty="0" smtClean="0"/>
              <a:t> дейін балқытуға болады</a:t>
            </a:r>
            <a:r>
              <a:rPr lang="ru-RU" sz="4500" dirty="0" smtClean="0"/>
              <a:t> </a:t>
            </a:r>
            <a:r>
              <a:rPr lang="ru-RU" sz="4500" dirty="0" err="1" smtClean="0"/>
              <a:t>немесе</a:t>
            </a:r>
            <a:r>
              <a:rPr lang="ru-RU" sz="4500" dirty="0" smtClean="0"/>
              <a:t> </a:t>
            </a:r>
            <a:r>
              <a:rPr lang="ru-RU" sz="4500" dirty="0" err="1" smtClean="0"/>
              <a:t>әртүрлі еріткіштердің көмегімен асыл</a:t>
            </a:r>
            <a:r>
              <a:rPr lang="ru-RU" sz="4500" dirty="0" smtClean="0"/>
              <a:t> </a:t>
            </a:r>
            <a:r>
              <a:rPr lang="ru-RU" sz="4500" dirty="0" err="1" smtClean="0"/>
              <a:t>металдарды</a:t>
            </a:r>
            <a:r>
              <a:rPr lang="ru-RU" sz="4500" dirty="0" smtClean="0"/>
              <a:t> </a:t>
            </a:r>
            <a:r>
              <a:rPr lang="ru-RU" sz="4500" dirty="0" err="1" smtClean="0"/>
              <a:t>элюциялайды</a:t>
            </a:r>
            <a:r>
              <a:rPr lang="ru-RU" sz="4500" dirty="0" smtClean="0"/>
              <a:t>. </a:t>
            </a:r>
            <a:r>
              <a:rPr lang="ru-RU" sz="4500" dirty="0" err="1" smtClean="0"/>
              <a:t>Соңғы әдіс сорбентті</a:t>
            </a:r>
            <a:r>
              <a:rPr lang="ru-RU" sz="4500" dirty="0" smtClean="0"/>
              <a:t> </a:t>
            </a:r>
            <a:r>
              <a:rPr lang="ru-RU" sz="4500" dirty="0" err="1" smtClean="0"/>
              <a:t>қалпына келтіруге</a:t>
            </a:r>
            <a:r>
              <a:rPr lang="ru-RU" sz="4500" dirty="0" smtClean="0"/>
              <a:t> </a:t>
            </a:r>
            <a:r>
              <a:rPr lang="ru-RU" sz="4500" dirty="0" err="1" smtClean="0"/>
              <a:t>мүмкіндік береді</a:t>
            </a:r>
            <a:r>
              <a:rPr lang="ru-RU" sz="4500" dirty="0" smtClean="0"/>
              <a:t>, </a:t>
            </a:r>
            <a:r>
              <a:rPr lang="ru-RU" sz="4500" dirty="0" err="1" smtClean="0"/>
              <a:t>сондықтан ұтымды</a:t>
            </a:r>
            <a:r>
              <a:rPr lang="kk-KZ" sz="4500" dirty="0" smtClean="0"/>
              <a:t>рақ болады</a:t>
            </a:r>
            <a:r>
              <a:rPr lang="ru-RU" sz="4500" dirty="0" smtClean="0"/>
              <a:t>. </a:t>
            </a:r>
            <a:r>
              <a:rPr lang="ru-RU" sz="4500" dirty="0" err="1" smtClean="0"/>
              <a:t>Алтынның десорбенттері</a:t>
            </a:r>
            <a:r>
              <a:rPr lang="ru-RU" sz="4500" dirty="0" smtClean="0"/>
              <a:t> </a:t>
            </a:r>
            <a:r>
              <a:rPr lang="ru-RU" sz="4500" dirty="0" err="1" smtClean="0"/>
              <a:t>ыстық </a:t>
            </a:r>
            <a:r>
              <a:rPr lang="ru-RU" sz="4500" dirty="0" smtClean="0"/>
              <a:t>цианид </a:t>
            </a:r>
            <a:r>
              <a:rPr lang="ru-RU" sz="4500" dirty="0" err="1" smtClean="0"/>
              <a:t>ерітінділері</a:t>
            </a:r>
            <a:r>
              <a:rPr lang="ru-RU" sz="4500" dirty="0" smtClean="0"/>
              <a:t>, </a:t>
            </a:r>
            <a:r>
              <a:rPr lang="ru-RU" sz="4500" dirty="0" err="1" smtClean="0"/>
              <a:t>сұйық </a:t>
            </a:r>
            <a:r>
              <a:rPr lang="ru-RU" sz="4500" dirty="0" smtClean="0"/>
              <a:t>(</a:t>
            </a:r>
            <a:r>
              <a:rPr lang="ru-RU" sz="4500" dirty="0" err="1" smtClean="0"/>
              <a:t>сусыз</a:t>
            </a:r>
            <a:r>
              <a:rPr lang="ru-RU" sz="4500" dirty="0" smtClean="0"/>
              <a:t>) аммиак, </a:t>
            </a:r>
            <a:r>
              <a:rPr lang="ru-RU" sz="4500" dirty="0" err="1" smtClean="0"/>
              <a:t>күкірт</a:t>
            </a:r>
            <a:r>
              <a:rPr lang="kk-KZ" sz="4500" dirty="0" smtClean="0"/>
              <a:t>ті</a:t>
            </a:r>
            <a:r>
              <a:rPr lang="ru-RU" sz="4500" dirty="0" smtClean="0"/>
              <a:t> натрий</a:t>
            </a:r>
            <a:r>
              <a:rPr lang="kk-KZ" sz="4500" dirty="0" smtClean="0"/>
              <a:t>д</a:t>
            </a:r>
            <a:r>
              <a:rPr lang="ru-RU" sz="4500" dirty="0" err="1" smtClean="0"/>
              <a:t>ің сулы</a:t>
            </a:r>
            <a:r>
              <a:rPr lang="ru-RU" sz="4500" dirty="0" smtClean="0"/>
              <a:t> </a:t>
            </a:r>
            <a:r>
              <a:rPr lang="ru-RU" sz="4500" dirty="0" err="1" smtClean="0"/>
              <a:t>ерітінділері</a:t>
            </a:r>
            <a:r>
              <a:rPr lang="ru-RU" sz="4500" dirty="0" smtClean="0"/>
              <a:t> </a:t>
            </a:r>
            <a:r>
              <a:rPr lang="ru-RU" sz="4500" dirty="0" err="1" smtClean="0"/>
              <a:t>немесе</a:t>
            </a:r>
            <a:r>
              <a:rPr lang="ru-RU" sz="4500" dirty="0" smtClean="0"/>
              <a:t> </a:t>
            </a:r>
            <a:r>
              <a:rPr lang="ru-RU" sz="4500" dirty="0" err="1" smtClean="0"/>
              <a:t>сілтілер</a:t>
            </a:r>
            <a:r>
              <a:rPr lang="ru-RU" sz="4500" dirty="0" smtClean="0"/>
              <a:t> </a:t>
            </a:r>
            <a:r>
              <a:rPr lang="ru-RU" sz="4500" dirty="0" err="1" smtClean="0"/>
              <a:t>және басқа </a:t>
            </a:r>
            <a:r>
              <a:rPr lang="ru-RU" sz="4500" dirty="0" smtClean="0"/>
              <a:t>да </a:t>
            </a:r>
            <a:r>
              <a:rPr lang="ru-RU" sz="4500" dirty="0" err="1" smtClean="0"/>
              <a:t>заттар</a:t>
            </a:r>
            <a:r>
              <a:rPr lang="ru-RU" sz="4500" dirty="0" smtClean="0"/>
              <a:t> </a:t>
            </a:r>
            <a:r>
              <a:rPr lang="ru-RU" sz="4500" dirty="0" err="1" smtClean="0"/>
              <a:t>болуы</a:t>
            </a:r>
            <a:r>
              <a:rPr lang="ru-RU" sz="4500" dirty="0" smtClean="0"/>
              <a:t> </a:t>
            </a:r>
            <a:r>
              <a:rPr lang="ru-RU" sz="4500" dirty="0" err="1" smtClean="0"/>
              <a:t>мүмкін</a:t>
            </a:r>
            <a:r>
              <a:rPr lang="ru-RU" sz="4500" dirty="0" smtClean="0"/>
              <a:t>.</a:t>
            </a:r>
          </a:p>
          <a:p>
            <a:r>
              <a:rPr lang="ru-RU" sz="4500" dirty="0" err="1" smtClean="0"/>
              <a:t>Іс</a:t>
            </a:r>
            <a:r>
              <a:rPr lang="ru-RU" sz="4500" dirty="0" smtClean="0"/>
              <a:t> </a:t>
            </a:r>
            <a:r>
              <a:rPr lang="ru-RU" sz="4500" dirty="0" err="1" smtClean="0"/>
              <a:t>жүзінде асыл</a:t>
            </a:r>
            <a:r>
              <a:rPr lang="ru-RU" sz="4500" dirty="0" smtClean="0"/>
              <a:t> </a:t>
            </a:r>
            <a:r>
              <a:rPr lang="ru-RU" sz="4500" dirty="0" err="1" smtClean="0"/>
              <a:t>металдарды</a:t>
            </a:r>
            <a:r>
              <a:rPr lang="ru-RU" sz="4500" dirty="0" smtClean="0"/>
              <a:t> элю</a:t>
            </a:r>
            <a:r>
              <a:rPr lang="kk-KZ" sz="4500" dirty="0" smtClean="0"/>
              <a:t>а</a:t>
            </a:r>
            <a:r>
              <a:rPr lang="ru-RU" sz="4500" dirty="0" err="1" smtClean="0"/>
              <a:t>циялау</a:t>
            </a:r>
            <a:r>
              <a:rPr lang="ru-RU" sz="4500" dirty="0" smtClean="0"/>
              <a:t> </a:t>
            </a:r>
            <a:r>
              <a:rPr lang="ru-RU" sz="4500" dirty="0" err="1" smtClean="0"/>
              <a:t>әдетте </a:t>
            </a:r>
            <a:r>
              <a:rPr lang="ru-RU" sz="4500" dirty="0" smtClean="0"/>
              <a:t>0,1—0,2% </a:t>
            </a:r>
            <a:r>
              <a:rPr lang="ru-RU" sz="4500" dirty="0" err="1" smtClean="0"/>
              <a:t>NaCN</a:t>
            </a:r>
            <a:r>
              <a:rPr lang="ru-RU" sz="4500" dirty="0" smtClean="0"/>
              <a:t> </a:t>
            </a:r>
            <a:r>
              <a:rPr lang="ru-RU" sz="4500" dirty="0" err="1" smtClean="0"/>
              <a:t>және </a:t>
            </a:r>
            <a:r>
              <a:rPr lang="ru-RU" sz="4500" dirty="0" smtClean="0"/>
              <a:t>1-2% </a:t>
            </a:r>
            <a:r>
              <a:rPr lang="ru-RU" sz="4500" dirty="0" err="1" smtClean="0"/>
              <a:t>NaOH</a:t>
            </a:r>
            <a:r>
              <a:rPr lang="ru-RU" sz="4500" dirty="0" smtClean="0"/>
              <a:t> бар </a:t>
            </a:r>
            <a:r>
              <a:rPr lang="ru-RU" sz="4500" dirty="0" err="1" smtClean="0"/>
              <a:t>ыстық </a:t>
            </a:r>
            <a:r>
              <a:rPr lang="ru-RU" sz="4500" dirty="0" smtClean="0"/>
              <a:t>цианид </a:t>
            </a:r>
            <a:r>
              <a:rPr lang="ru-RU" sz="4500" dirty="0" err="1" smtClean="0"/>
              <a:t>ерітінділерімен</a:t>
            </a:r>
            <a:r>
              <a:rPr lang="ru-RU" sz="4500" dirty="0" smtClean="0"/>
              <a:t> </a:t>
            </a:r>
            <a:r>
              <a:rPr lang="ru-RU" sz="4500" dirty="0" err="1" smtClean="0"/>
              <a:t>жүзеге асырылады</a:t>
            </a:r>
            <a:r>
              <a:rPr lang="ru-RU" sz="4500" dirty="0" smtClean="0"/>
              <a:t>. Процесс </a:t>
            </a:r>
            <a:r>
              <a:rPr lang="ru-RU" sz="4500" dirty="0" err="1" smtClean="0"/>
              <a:t>үш</a:t>
            </a:r>
            <a:r>
              <a:rPr lang="ru-RU" sz="4500" dirty="0" smtClean="0"/>
              <a:t>—</a:t>
            </a:r>
            <a:r>
              <a:rPr lang="ru-RU" sz="4500" dirty="0" err="1" smtClean="0"/>
              <a:t>төрт тік</a:t>
            </a:r>
            <a:r>
              <a:rPr lang="ru-RU" sz="4500" dirty="0" smtClean="0"/>
              <a:t> </a:t>
            </a:r>
            <a:r>
              <a:rPr lang="kk-KZ" sz="4500" dirty="0" smtClean="0"/>
              <a:t>мұнаралардың</a:t>
            </a:r>
            <a:r>
              <a:rPr lang="ru-RU" sz="4500" dirty="0" smtClean="0"/>
              <a:t> </a:t>
            </a:r>
            <a:r>
              <a:rPr lang="ru-RU" sz="4500" dirty="0" err="1" smtClean="0"/>
              <a:t>тізбегінде</a:t>
            </a:r>
            <a:r>
              <a:rPr lang="ru-RU" sz="4500" dirty="0" smtClean="0"/>
              <a:t> </a:t>
            </a:r>
            <a:r>
              <a:rPr lang="ru-RU" sz="4500" dirty="0" err="1" smtClean="0"/>
              <a:t>динамикалық жағдайда жүзеге асырылады</a:t>
            </a:r>
            <a:r>
              <a:rPr lang="ru-RU" sz="4500" dirty="0" smtClean="0"/>
              <a:t>. Элю</a:t>
            </a:r>
            <a:r>
              <a:rPr lang="kk-KZ" sz="4500" dirty="0" smtClean="0"/>
              <a:t>ирлеу</a:t>
            </a:r>
            <a:r>
              <a:rPr lang="ru-RU" sz="4500" dirty="0" smtClean="0"/>
              <a:t> </a:t>
            </a:r>
            <a:r>
              <a:rPr lang="ru-RU" sz="4500" dirty="0" err="1" smtClean="0"/>
              <a:t>ерітіндісі</a:t>
            </a:r>
            <a:r>
              <a:rPr lang="ru-RU" sz="4500" dirty="0" smtClean="0"/>
              <a:t> </a:t>
            </a:r>
            <a:r>
              <a:rPr lang="ru-RU" sz="4500" dirty="0" err="1" smtClean="0"/>
              <a:t>ерітіндінің қозғалысы бойынша</a:t>
            </a:r>
            <a:r>
              <a:rPr lang="ru-RU" sz="4500" dirty="0" smtClean="0"/>
              <a:t> </a:t>
            </a:r>
            <a:r>
              <a:rPr lang="ru-RU" sz="4500" dirty="0" err="1" smtClean="0"/>
              <a:t>бірінші</a:t>
            </a:r>
            <a:r>
              <a:rPr lang="ru-RU" sz="4500" dirty="0" smtClean="0"/>
              <a:t> </a:t>
            </a:r>
            <a:r>
              <a:rPr lang="ru-RU" sz="4500" dirty="0" err="1" smtClean="0"/>
              <a:t>колоннаға беріледі</a:t>
            </a:r>
            <a:r>
              <a:rPr lang="ru-RU" sz="4500" dirty="0" smtClean="0"/>
              <a:t>, </a:t>
            </a:r>
            <a:r>
              <a:rPr lang="ru-RU" sz="4500" dirty="0" err="1" smtClean="0"/>
              <a:t>құрамында </a:t>
            </a:r>
            <a:r>
              <a:rPr lang="ru-RU" sz="4500" dirty="0" smtClean="0"/>
              <a:t>алтын</a:t>
            </a:r>
            <a:r>
              <a:rPr lang="kk-KZ" sz="4500" dirty="0" smtClean="0"/>
              <a:t>ы</a:t>
            </a:r>
            <a:r>
              <a:rPr lang="ru-RU" sz="4500" dirty="0" smtClean="0"/>
              <a:t> бар </a:t>
            </a:r>
            <a:r>
              <a:rPr lang="ru-RU" sz="4500" dirty="0" err="1" smtClean="0"/>
              <a:t>күшті элюат</a:t>
            </a:r>
            <a:r>
              <a:rPr lang="ru-RU" sz="4500" dirty="0" smtClean="0"/>
              <a:t> </a:t>
            </a:r>
            <a:r>
              <a:rPr lang="ru-RU" sz="4500" dirty="0" err="1" smtClean="0"/>
              <a:t>соңғысынан шығарылады</a:t>
            </a:r>
            <a:r>
              <a:rPr lang="ru-RU" sz="4500" dirty="0" smtClean="0"/>
              <a:t>. </a:t>
            </a:r>
            <a:r>
              <a:rPr lang="ru-RU" sz="4500" dirty="0" err="1" smtClean="0"/>
              <a:t>Әр</a:t>
            </a:r>
            <a:r>
              <a:rPr lang="kk-KZ" sz="4500" dirty="0" smtClean="0"/>
              <a:t> мұнарада</a:t>
            </a:r>
            <a:r>
              <a:rPr lang="ru-RU" sz="4500" dirty="0" smtClean="0"/>
              <a:t> </a:t>
            </a:r>
            <a:r>
              <a:rPr lang="ru-RU" sz="4500" dirty="0" err="1" smtClean="0"/>
              <a:t>ерітінді</a:t>
            </a:r>
            <a:r>
              <a:rPr lang="ru-RU" sz="4500" dirty="0" smtClean="0"/>
              <a:t> </a:t>
            </a:r>
            <a:r>
              <a:rPr lang="ru-RU" sz="4500" dirty="0" err="1" smtClean="0"/>
              <a:t>төменнен жоғары қарай жылжиды</a:t>
            </a:r>
            <a:r>
              <a:rPr lang="ru-RU" sz="4500" dirty="0" smtClean="0"/>
              <a:t>. </a:t>
            </a:r>
            <a:r>
              <a:rPr lang="ru-RU" sz="4500" dirty="0" err="1" smtClean="0"/>
              <a:t>Сорбентті</a:t>
            </a:r>
            <a:r>
              <a:rPr lang="ru-RU" sz="4500" dirty="0" smtClean="0"/>
              <a:t> аэролифт </a:t>
            </a:r>
            <a:r>
              <a:rPr lang="ru-RU" sz="4500" dirty="0" err="1" smtClean="0"/>
              <a:t>көмегімен</a:t>
            </a:r>
            <a:r>
              <a:rPr lang="ru-RU" sz="4500" dirty="0" smtClean="0"/>
              <a:t> </a:t>
            </a:r>
            <a:r>
              <a:rPr lang="kk-KZ" sz="4500" dirty="0" smtClean="0"/>
              <a:t>мұнарадан</a:t>
            </a:r>
            <a:r>
              <a:rPr lang="ru-RU" sz="4500" dirty="0" smtClean="0"/>
              <a:t> </a:t>
            </a:r>
            <a:r>
              <a:rPr lang="ru-RU" sz="4500" dirty="0" err="1" smtClean="0"/>
              <a:t>бөлек үлестермен ерітіндінің қозғалысына қарай</a:t>
            </a:r>
            <a:r>
              <a:rPr lang="ru-RU" sz="4500" dirty="0" smtClean="0"/>
              <a:t> </a:t>
            </a:r>
            <a:r>
              <a:rPr lang="kk-KZ" sz="4500" dirty="0" smtClean="0"/>
              <a:t>мұнараға</a:t>
            </a:r>
            <a:r>
              <a:rPr lang="ru-RU" sz="4500" dirty="0" smtClean="0"/>
              <a:t> </a:t>
            </a:r>
            <a:r>
              <a:rPr lang="ru-RU" sz="4500" dirty="0" err="1" smtClean="0"/>
              <a:t>айдалады</a:t>
            </a:r>
            <a:r>
              <a:rPr lang="ru-RU" sz="4500" dirty="0" smtClean="0"/>
              <a:t>. </a:t>
            </a:r>
            <a:r>
              <a:rPr lang="ru-RU" sz="4500" dirty="0" err="1" smtClean="0"/>
              <a:t>Бірінші</a:t>
            </a:r>
            <a:r>
              <a:rPr lang="ru-RU" sz="4500" dirty="0" smtClean="0"/>
              <a:t> </a:t>
            </a:r>
            <a:r>
              <a:rPr lang="kk-KZ" sz="4500" dirty="0" smtClean="0"/>
              <a:t>мұнарадан</a:t>
            </a:r>
            <a:r>
              <a:rPr lang="ru-RU" sz="4500" dirty="0" smtClean="0"/>
              <a:t> </a:t>
            </a:r>
            <a:r>
              <a:rPr lang="ru-RU" sz="4500" dirty="0" err="1" smtClean="0"/>
              <a:t>күлсіздендірілген көмір түсіріледі, соңғысына қаныққан </a:t>
            </a:r>
            <a:r>
              <a:rPr lang="ru-RU" sz="4500" dirty="0" smtClean="0"/>
              <a:t>сорбент </a:t>
            </a:r>
            <a:r>
              <a:rPr lang="ru-RU" sz="4500" dirty="0" err="1" smtClean="0"/>
              <a:t>жүктеледі</a:t>
            </a:r>
            <a:r>
              <a:rPr lang="ru-RU" sz="4500" dirty="0" smtClean="0"/>
              <a:t>. </a:t>
            </a:r>
            <a:r>
              <a:rPr lang="kk-KZ" sz="4500" dirty="0" smtClean="0"/>
              <a:t>Процесті 85 – 98 </a:t>
            </a:r>
            <a:r>
              <a:rPr lang="kk-KZ" sz="4500" baseline="30000" dirty="0" smtClean="0"/>
              <a:t>0</a:t>
            </a:r>
            <a:r>
              <a:rPr lang="kk-KZ" sz="4500" dirty="0" smtClean="0"/>
              <a:t>С температурада жүргізеді. Бұл әдістің кемшілігі – элюацияның жылдамдығы төмен, нәтижесінде десорбция процесі 2-3 ктәулікке созылады. Бұл жағдайда процесс 8 сағатта аяқталады, бірақ оны орындау үшін жоғары қысымда (400-500 кПа) жұмыс істеуге арналған жабдық қаж</a:t>
            </a:r>
            <a:r>
              <a:rPr lang="ru-RU" sz="4500" dirty="0" err="1" smtClean="0"/>
              <a:t>ет</a:t>
            </a:r>
            <a:r>
              <a:rPr lang="ru-RU" sz="4500" dirty="0" smtClean="0"/>
              <a:t>. </a:t>
            </a:r>
            <a:r>
              <a:rPr lang="kk-KZ" sz="4500" dirty="0" smtClean="0"/>
              <a:t>Элюирлеу жылдамдығы циандық ерітіндіге</a:t>
            </a:r>
            <a:r>
              <a:rPr lang="ru-RU" sz="4500" dirty="0" smtClean="0"/>
              <a:t>10—20 %  этил </a:t>
            </a:r>
            <a:r>
              <a:rPr lang="ru-RU" sz="4500" dirty="0" err="1" smtClean="0"/>
              <a:t>спирті</a:t>
            </a:r>
            <a:r>
              <a:rPr lang="kk-KZ" sz="4500" dirty="0" smtClean="0"/>
              <a:t>н қосу арқылы  жоғарылатуға болады</a:t>
            </a:r>
            <a:r>
              <a:rPr lang="ru-RU" sz="4500" dirty="0" smtClean="0"/>
              <a:t>. </a:t>
            </a:r>
            <a:r>
              <a:rPr lang="ru-RU" sz="4500" dirty="0" err="1" smtClean="0"/>
              <a:t>Бұл әдіс </a:t>
            </a:r>
            <a:r>
              <a:rPr lang="ru-RU" sz="4500" dirty="0" smtClean="0"/>
              <a:t>элю</a:t>
            </a:r>
            <a:r>
              <a:rPr lang="kk-KZ" sz="4500" dirty="0" smtClean="0"/>
              <a:t>а</a:t>
            </a:r>
            <a:r>
              <a:rPr lang="ru-RU" sz="4500" dirty="0" err="1" smtClean="0"/>
              <a:t>ция</a:t>
            </a:r>
            <a:r>
              <a:rPr lang="ru-RU" sz="4500" dirty="0" smtClean="0"/>
              <a:t> </a:t>
            </a:r>
            <a:r>
              <a:rPr lang="ru-RU" sz="4500" dirty="0" err="1" smtClean="0"/>
              <a:t>ұзақтығын </a:t>
            </a:r>
            <a:r>
              <a:rPr lang="ru-RU" sz="4500" dirty="0" smtClean="0"/>
              <a:t>10-15 </a:t>
            </a:r>
            <a:r>
              <a:rPr lang="ru-RU" sz="4500" dirty="0" err="1" smtClean="0"/>
              <a:t>сағатқа дейін</a:t>
            </a:r>
            <a:r>
              <a:rPr lang="ru-RU" sz="4500" dirty="0" smtClean="0"/>
              <a:t> </a:t>
            </a:r>
            <a:r>
              <a:rPr lang="ru-RU" sz="4500" dirty="0" err="1" smtClean="0"/>
              <a:t>қысқартуға мүмкіндік береді</a:t>
            </a:r>
            <a:r>
              <a:rPr lang="ru-RU" sz="4500" dirty="0" smtClean="0"/>
              <a:t>, </a:t>
            </a:r>
            <a:r>
              <a:rPr lang="ru-RU" sz="4500" dirty="0" err="1" smtClean="0"/>
              <a:t>бірақ </a:t>
            </a:r>
            <a:r>
              <a:rPr lang="ru-RU" sz="4500" dirty="0" smtClean="0"/>
              <a:t>этил </a:t>
            </a:r>
            <a:r>
              <a:rPr lang="ru-RU" sz="4500" dirty="0" err="1" smtClean="0"/>
              <a:t>спиртінің улы</a:t>
            </a:r>
            <a:r>
              <a:rPr lang="ru-RU" sz="4500" dirty="0" smtClean="0"/>
              <a:t> </a:t>
            </a:r>
            <a:r>
              <a:rPr lang="ru-RU" sz="4500" dirty="0" err="1" smtClean="0"/>
              <a:t>және </a:t>
            </a:r>
            <a:r>
              <a:rPr lang="ru-RU" sz="4500" dirty="0" smtClean="0"/>
              <a:t>тез </a:t>
            </a:r>
            <a:r>
              <a:rPr lang="ru-RU" sz="4500" dirty="0" err="1" smtClean="0"/>
              <a:t>тұтанатын буларының пайда</a:t>
            </a:r>
            <a:r>
              <a:rPr lang="ru-RU" sz="4500" dirty="0" smtClean="0"/>
              <a:t> </a:t>
            </a:r>
            <a:r>
              <a:rPr lang="ru-RU" sz="4500" dirty="0" err="1" smtClean="0"/>
              <a:t>болуына</a:t>
            </a:r>
            <a:r>
              <a:rPr lang="ru-RU" sz="4500" dirty="0" smtClean="0"/>
              <a:t> </a:t>
            </a:r>
            <a:r>
              <a:rPr lang="ru-RU" sz="4500" dirty="0" err="1" smtClean="0"/>
              <a:t>байланысты</a:t>
            </a:r>
            <a:r>
              <a:rPr lang="ru-RU" sz="4500" dirty="0" smtClean="0"/>
              <a:t> </a:t>
            </a:r>
            <a:r>
              <a:rPr lang="ru-RU" sz="4500" dirty="0" err="1" smtClean="0"/>
              <a:t>арнайы</a:t>
            </a:r>
            <a:r>
              <a:rPr lang="ru-RU" sz="4500" dirty="0" smtClean="0"/>
              <a:t> </a:t>
            </a:r>
            <a:r>
              <a:rPr lang="ru-RU" sz="4500" dirty="0" err="1" smtClean="0"/>
              <a:t>қауіпсіздік шараларын</a:t>
            </a:r>
            <a:r>
              <a:rPr lang="ru-RU" sz="4500" dirty="0" smtClean="0"/>
              <a:t> </a:t>
            </a:r>
            <a:r>
              <a:rPr lang="ru-RU" sz="4500" dirty="0" err="1" smtClean="0"/>
              <a:t>сақтауды талап</a:t>
            </a:r>
            <a:r>
              <a:rPr lang="ru-RU" sz="4500" dirty="0" smtClean="0"/>
              <a:t> </a:t>
            </a:r>
            <a:r>
              <a:rPr lang="ru-RU" sz="4500" dirty="0" err="1" smtClean="0"/>
              <a:t>етеді</a:t>
            </a:r>
            <a:r>
              <a:rPr lang="ru-RU" sz="4500" dirty="0" smtClean="0"/>
              <a:t>.</a:t>
            </a:r>
          </a:p>
          <a:p>
            <a:r>
              <a:rPr lang="ru-RU" sz="4500" dirty="0" smtClean="0"/>
              <a:t>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714356"/>
            <a:ext cx="7586690" cy="5411807"/>
          </a:xfrm>
        </p:spPr>
        <p:txBody>
          <a:bodyPr>
            <a:normAutofit fontScale="92500" lnSpcReduction="10000"/>
          </a:bodyPr>
          <a:lstStyle/>
          <a:p>
            <a:r>
              <a:rPr lang="ru-RU" sz="2000" dirty="0" err="1" smtClean="0"/>
              <a:t>Асыл</a:t>
            </a:r>
            <a:r>
              <a:rPr lang="ru-RU" sz="2000" dirty="0" smtClean="0"/>
              <a:t> </a:t>
            </a:r>
            <a:r>
              <a:rPr lang="ru-RU" sz="2000" dirty="0" err="1" smtClean="0"/>
              <a:t>металдард</a:t>
            </a:r>
            <a:r>
              <a:rPr lang="kk-KZ" sz="2000" dirty="0" smtClean="0"/>
              <a:t>ы</a:t>
            </a:r>
            <a:r>
              <a:rPr lang="ru-RU" sz="2000" dirty="0" smtClean="0"/>
              <a:t> </a:t>
            </a:r>
            <a:r>
              <a:rPr lang="ru-RU" sz="2000" dirty="0" err="1" smtClean="0"/>
              <a:t>элюат</a:t>
            </a:r>
            <a:r>
              <a:rPr lang="kk-KZ" sz="2000" dirty="0" smtClean="0"/>
              <a:t>тан ерімейтін анодтармен</a:t>
            </a:r>
            <a:r>
              <a:rPr lang="ru-RU" sz="2000" dirty="0" smtClean="0"/>
              <a:t> электролиз</a:t>
            </a:r>
            <a:r>
              <a:rPr lang="kk-KZ" sz="2000" dirty="0" smtClean="0"/>
              <a:t>деу арқылы алады</a:t>
            </a:r>
            <a:r>
              <a:rPr lang="ru-RU" sz="2000" dirty="0" smtClean="0"/>
              <a:t>. Процесс </a:t>
            </a:r>
            <a:r>
              <a:rPr lang="ru-RU" sz="2000" dirty="0" err="1" smtClean="0"/>
              <a:t>цилиндрлік</a:t>
            </a:r>
            <a:r>
              <a:rPr lang="kk-KZ" sz="2000" dirty="0" smtClean="0"/>
              <a:t> типті</a:t>
            </a:r>
            <a:r>
              <a:rPr lang="ru-RU" sz="2000" dirty="0" smtClean="0"/>
              <a:t> </a:t>
            </a:r>
            <a:r>
              <a:rPr lang="ru-RU" sz="2000" dirty="0" err="1" smtClean="0"/>
              <a:t>ванналарда</a:t>
            </a:r>
            <a:r>
              <a:rPr lang="ru-RU" sz="2000" dirty="0" smtClean="0"/>
              <a:t> </a:t>
            </a:r>
            <a:r>
              <a:rPr lang="ru-RU" sz="2000" dirty="0" err="1" smtClean="0"/>
              <a:t>жүзеге асырылады</a:t>
            </a:r>
            <a:r>
              <a:rPr lang="ru-RU" sz="2000" dirty="0" smtClean="0"/>
              <a:t>. Катод пен анод </a:t>
            </a:r>
            <a:r>
              <a:rPr lang="ru-RU" sz="2000" dirty="0" err="1" smtClean="0"/>
              <a:t>концентрлік</a:t>
            </a:r>
            <a:r>
              <a:rPr lang="ru-RU" sz="2000" dirty="0" smtClean="0"/>
              <a:t> </a:t>
            </a:r>
            <a:r>
              <a:rPr lang="ru-RU" sz="2000" dirty="0" err="1" smtClean="0"/>
              <a:t>түрде орналастырылған және тесілген</a:t>
            </a:r>
            <a:r>
              <a:rPr lang="ru-RU" sz="2000" dirty="0" smtClean="0"/>
              <a:t> </a:t>
            </a:r>
            <a:r>
              <a:rPr lang="ru-RU" sz="2000" dirty="0" err="1" smtClean="0"/>
              <a:t>пластикалық цилиндрмен</a:t>
            </a:r>
            <a:r>
              <a:rPr lang="ru-RU" sz="2000" dirty="0" smtClean="0"/>
              <a:t> </a:t>
            </a:r>
            <a:r>
              <a:rPr lang="ru-RU" sz="2000" dirty="0" err="1" smtClean="0"/>
              <a:t>бөлінген</a:t>
            </a:r>
            <a:r>
              <a:rPr lang="ru-RU" sz="2000" dirty="0" smtClean="0"/>
              <a:t>. Катушка </a:t>
            </a:r>
            <a:r>
              <a:rPr lang="ru-RU" sz="2000" dirty="0" err="1" smtClean="0"/>
              <a:t>тәрізді </a:t>
            </a:r>
            <a:r>
              <a:rPr lang="ru-RU" sz="2000" dirty="0" smtClean="0"/>
              <a:t>катод, </a:t>
            </a:r>
            <a:r>
              <a:rPr lang="ru-RU" sz="2000" dirty="0" err="1" smtClean="0"/>
              <a:t>оның өзегі коррозияға төзімді болаттан</a:t>
            </a:r>
            <a:r>
              <a:rPr lang="ru-RU" sz="2000" dirty="0" smtClean="0"/>
              <a:t> </a:t>
            </a:r>
            <a:r>
              <a:rPr lang="ru-RU" sz="2000" dirty="0" err="1" smtClean="0"/>
              <a:t>жасалған жұқа жіптермен</a:t>
            </a:r>
            <a:r>
              <a:rPr lang="ru-RU" sz="2000" dirty="0" smtClean="0"/>
              <a:t> </a:t>
            </a:r>
            <a:r>
              <a:rPr lang="ru-RU" sz="2000" dirty="0" err="1" smtClean="0"/>
              <a:t>("мақта"</a:t>
            </a:r>
            <a:r>
              <a:rPr lang="ru-RU" sz="2000" dirty="0" smtClean="0"/>
              <a:t>) </a:t>
            </a:r>
            <a:r>
              <a:rPr lang="ru-RU" sz="2000" dirty="0" err="1" smtClean="0"/>
              <a:t>оралған, ваннаның орталық бөлігінде орналасқан.</a:t>
            </a:r>
            <a:r>
              <a:rPr lang="ru-RU" sz="2000" dirty="0" smtClean="0"/>
              <a:t> </a:t>
            </a:r>
            <a:r>
              <a:rPr lang="ru-RU" sz="2000" dirty="0" err="1" smtClean="0"/>
              <a:t>Үлкен </a:t>
            </a:r>
            <a:r>
              <a:rPr lang="ru-RU" sz="2000" dirty="0" smtClean="0"/>
              <a:t>катод</a:t>
            </a:r>
            <a:r>
              <a:rPr lang="kk-KZ" sz="2000" dirty="0" smtClean="0"/>
              <a:t>тық</a:t>
            </a:r>
            <a:r>
              <a:rPr lang="ru-RU" sz="2000" dirty="0" smtClean="0"/>
              <a:t> </a:t>
            </a:r>
            <a:r>
              <a:rPr lang="ru-RU" sz="2000" dirty="0" err="1" smtClean="0"/>
              <a:t>беті</a:t>
            </a:r>
            <a:r>
              <a:rPr lang="ru-RU" sz="2000" dirty="0" smtClean="0"/>
              <a:t> </a:t>
            </a:r>
            <a:r>
              <a:rPr lang="ru-RU" sz="2000" dirty="0" err="1" smtClean="0"/>
              <a:t>электролизердің өнімділігін арттырады</a:t>
            </a:r>
            <a:r>
              <a:rPr lang="ru-RU" sz="2000" dirty="0" smtClean="0"/>
              <a:t>. </a:t>
            </a:r>
            <a:r>
              <a:rPr lang="ru-RU" sz="2000" dirty="0" err="1" smtClean="0"/>
              <a:t>Коррозияға төзімді болаттан</a:t>
            </a:r>
            <a:r>
              <a:rPr lang="ru-RU" sz="2000" dirty="0" smtClean="0"/>
              <a:t> </a:t>
            </a:r>
            <a:r>
              <a:rPr lang="ru-RU" sz="2000" dirty="0" err="1" smtClean="0"/>
              <a:t>жасалған </a:t>
            </a:r>
            <a:r>
              <a:rPr lang="ru-RU" sz="2000" dirty="0" smtClean="0"/>
              <a:t>тор </a:t>
            </a:r>
            <a:r>
              <a:rPr lang="ru-RU" sz="2000" dirty="0" err="1" smtClean="0"/>
              <a:t>түріндегі</a:t>
            </a:r>
            <a:r>
              <a:rPr lang="ru-RU" sz="2000" dirty="0" smtClean="0"/>
              <a:t> </a:t>
            </a:r>
            <a:r>
              <a:rPr lang="kk-KZ" sz="2000" dirty="0" smtClean="0"/>
              <a:t>а</a:t>
            </a:r>
            <a:r>
              <a:rPr lang="ru-RU" sz="2000" dirty="0" err="1" smtClean="0"/>
              <a:t>нод</a:t>
            </a:r>
            <a:r>
              <a:rPr lang="ru-RU" sz="2000" dirty="0" smtClean="0"/>
              <a:t> </a:t>
            </a:r>
            <a:r>
              <a:rPr lang="ru-RU" sz="2000" dirty="0" err="1" smtClean="0"/>
              <a:t>тесілген</a:t>
            </a:r>
            <a:r>
              <a:rPr lang="ru-RU" sz="2000" dirty="0" smtClean="0"/>
              <a:t> </a:t>
            </a:r>
            <a:r>
              <a:rPr lang="ru-RU" sz="2000" dirty="0" err="1" smtClean="0"/>
              <a:t>цилиндрдің сыртқы жағында орналасқан.</a:t>
            </a:r>
            <a:r>
              <a:rPr lang="ru-RU" sz="2000" dirty="0" smtClean="0"/>
              <a:t> Процесс </a:t>
            </a:r>
            <a:r>
              <a:rPr lang="ru-RU" sz="2000" dirty="0" err="1" smtClean="0"/>
              <a:t>екі-үш сериялы</a:t>
            </a:r>
            <a:r>
              <a:rPr lang="ru-RU" sz="2000" dirty="0" smtClean="0"/>
              <a:t> </a:t>
            </a:r>
            <a:r>
              <a:rPr lang="ru-RU" sz="2000" dirty="0" err="1" smtClean="0"/>
              <a:t>байланысқан электролизерлер</a:t>
            </a:r>
            <a:r>
              <a:rPr lang="ru-RU" sz="2000" dirty="0" smtClean="0"/>
              <a:t> </a:t>
            </a:r>
            <a:r>
              <a:rPr lang="ru-RU" sz="2000" dirty="0" err="1" smtClean="0"/>
              <a:t>сериясында</a:t>
            </a:r>
            <a:r>
              <a:rPr lang="ru-RU" sz="2000" dirty="0" smtClean="0"/>
              <a:t> </a:t>
            </a:r>
            <a:r>
              <a:rPr lang="ru-RU" sz="2000" dirty="0" err="1" smtClean="0"/>
              <a:t>жүзеге асырылады</a:t>
            </a:r>
            <a:r>
              <a:rPr lang="ru-RU" sz="2000" dirty="0" smtClean="0"/>
              <a:t>. </a:t>
            </a:r>
            <a:r>
              <a:rPr lang="ru-RU" sz="2000" dirty="0" err="1" smtClean="0"/>
              <a:t>Бірінші</a:t>
            </a:r>
            <a:r>
              <a:rPr lang="ru-RU" sz="2000" dirty="0" smtClean="0"/>
              <a:t> </a:t>
            </a:r>
            <a:r>
              <a:rPr lang="ru-RU" sz="2000" dirty="0" err="1" smtClean="0"/>
              <a:t>электролизерге</a:t>
            </a:r>
            <a:r>
              <a:rPr lang="ru-RU" sz="2000" dirty="0" smtClean="0"/>
              <a:t> </a:t>
            </a:r>
            <a:r>
              <a:rPr lang="ru-RU" sz="2000" dirty="0" err="1" smtClean="0"/>
              <a:t>құрамында </a:t>
            </a:r>
            <a:r>
              <a:rPr lang="ru-RU" sz="2000" dirty="0" smtClean="0"/>
              <a:t>алтын</a:t>
            </a:r>
            <a:r>
              <a:rPr lang="kk-KZ" sz="2000" dirty="0" smtClean="0"/>
              <a:t>ы</a:t>
            </a:r>
            <a:r>
              <a:rPr lang="ru-RU" sz="2000" dirty="0" smtClean="0"/>
              <a:t> бар </a:t>
            </a:r>
            <a:r>
              <a:rPr lang="ru-RU" sz="2000" dirty="0" err="1" smtClean="0"/>
              <a:t>элюат</a:t>
            </a:r>
            <a:r>
              <a:rPr lang="ru-RU" sz="2000" dirty="0" smtClean="0"/>
              <a:t> </a:t>
            </a:r>
            <a:r>
              <a:rPr lang="ru-RU" sz="2000" dirty="0" err="1" smtClean="0"/>
              <a:t>түседі</a:t>
            </a:r>
            <a:r>
              <a:rPr lang="ru-RU" sz="2000" dirty="0" smtClean="0"/>
              <a:t>, </a:t>
            </a:r>
            <a:r>
              <a:rPr lang="ru-RU" sz="2000" dirty="0" err="1" smtClean="0"/>
              <a:t>соңғысынан </a:t>
            </a:r>
            <a:r>
              <a:rPr lang="ru-RU" sz="2000" dirty="0" smtClean="0"/>
              <a:t>десорбция </a:t>
            </a:r>
            <a:r>
              <a:rPr lang="ru-RU" sz="2000" dirty="0" err="1" smtClean="0"/>
              <a:t>операциясына</a:t>
            </a:r>
            <a:r>
              <a:rPr lang="ru-RU" sz="2000" dirty="0" smtClean="0"/>
              <a:t> </a:t>
            </a:r>
            <a:r>
              <a:rPr lang="ru-RU" sz="2000" dirty="0" err="1" smtClean="0"/>
              <a:t>қайтарылатын күлсіздендірілген ерітінді</a:t>
            </a:r>
            <a:r>
              <a:rPr lang="ru-RU" sz="2000" dirty="0" smtClean="0"/>
              <a:t> </a:t>
            </a:r>
            <a:r>
              <a:rPr lang="ru-RU" sz="2000" dirty="0" err="1" smtClean="0"/>
              <a:t>шығады</a:t>
            </a:r>
            <a:r>
              <a:rPr lang="ru-RU" sz="2000" dirty="0" smtClean="0"/>
              <a:t>. </a:t>
            </a:r>
            <a:r>
              <a:rPr lang="ru-RU" sz="2000" dirty="0" err="1" smtClean="0"/>
              <a:t>Дөңгелек электролизерлерден</a:t>
            </a:r>
            <a:r>
              <a:rPr lang="ru-RU" sz="2000" dirty="0" smtClean="0"/>
              <a:t> </a:t>
            </a:r>
            <a:r>
              <a:rPr lang="ru-RU" sz="2000" dirty="0" err="1" smtClean="0"/>
              <a:t>басқа, ықшам</a:t>
            </a:r>
            <a:r>
              <a:rPr lang="kk-KZ" sz="2000" dirty="0" smtClean="0"/>
              <a:t>дау</a:t>
            </a:r>
            <a:r>
              <a:rPr lang="ru-RU" sz="2000" dirty="0" smtClean="0"/>
              <a:t> </a:t>
            </a:r>
            <a:r>
              <a:rPr lang="ru-RU" sz="2000" dirty="0" err="1" smtClean="0"/>
              <a:t>тіктөртбұрышт</a:t>
            </a:r>
            <a:r>
              <a:rPr lang="kk-KZ" sz="2000" dirty="0" smtClean="0"/>
              <a:t>ы түрлері де</a:t>
            </a:r>
            <a:r>
              <a:rPr lang="ru-RU" sz="2000" dirty="0" smtClean="0"/>
              <a:t> </a:t>
            </a:r>
            <a:r>
              <a:rPr lang="ru-RU" sz="2000" dirty="0" err="1" smtClean="0"/>
              <a:t>қолданылады.</a:t>
            </a:r>
            <a:r>
              <a:rPr lang="ru-RU" sz="2000" dirty="0" smtClean="0"/>
              <a:t> </a:t>
            </a:r>
            <a:r>
              <a:rPr lang="ru-RU" sz="2000" dirty="0" err="1" smtClean="0"/>
              <a:t>Олар</a:t>
            </a:r>
            <a:r>
              <a:rPr lang="ru-RU" sz="2000" dirty="0" smtClean="0"/>
              <a:t> </a:t>
            </a:r>
            <a:r>
              <a:rPr lang="ru-RU" sz="2000" dirty="0" err="1" smtClean="0"/>
              <a:t>болат</a:t>
            </a:r>
            <a:r>
              <a:rPr lang="ru-RU" sz="2000" dirty="0" smtClean="0"/>
              <a:t> </a:t>
            </a:r>
            <a:r>
              <a:rPr lang="ru-RU" sz="2000" dirty="0" err="1" smtClean="0"/>
              <a:t>сымнан</a:t>
            </a:r>
            <a:r>
              <a:rPr lang="ru-RU" sz="2000" dirty="0" smtClean="0"/>
              <a:t> </a:t>
            </a:r>
            <a:r>
              <a:rPr lang="ru-RU" sz="2000" dirty="0" err="1" smtClean="0"/>
              <a:t>"мақта" түрінде жасалған </a:t>
            </a:r>
            <a:r>
              <a:rPr lang="ru-RU" sz="2000" dirty="0" smtClean="0"/>
              <a:t>12 </a:t>
            </a:r>
            <a:r>
              <a:rPr lang="ru-RU" sz="2000" dirty="0" err="1" smtClean="0"/>
              <a:t>катодқа дейін</a:t>
            </a:r>
            <a:r>
              <a:rPr lang="ru-RU" sz="2000" dirty="0" smtClean="0"/>
              <a:t> </a:t>
            </a:r>
            <a:r>
              <a:rPr lang="ru-RU" sz="2000" dirty="0" err="1" smtClean="0"/>
              <a:t>болуы</a:t>
            </a:r>
            <a:r>
              <a:rPr lang="ru-RU" sz="2000" dirty="0" smtClean="0"/>
              <a:t> </a:t>
            </a:r>
            <a:r>
              <a:rPr lang="ru-RU" sz="2000" dirty="0" err="1" smtClean="0"/>
              <a:t>мүмкін</a:t>
            </a:r>
            <a:r>
              <a:rPr lang="ru-RU" sz="2000" dirty="0" smtClean="0"/>
              <a:t>. </a:t>
            </a:r>
            <a:r>
              <a:rPr lang="ru-RU" sz="2000" dirty="0" err="1" smtClean="0"/>
              <a:t>Ванналардан</a:t>
            </a:r>
            <a:r>
              <a:rPr lang="ru-RU" sz="2000" dirty="0" smtClean="0"/>
              <a:t> </a:t>
            </a:r>
            <a:r>
              <a:rPr lang="ru-RU" sz="2000" dirty="0" err="1" smtClean="0"/>
              <a:t>мезгіл</a:t>
            </a:r>
            <a:r>
              <a:rPr lang="ru-RU" sz="2000" dirty="0" smtClean="0"/>
              <a:t> - </a:t>
            </a:r>
            <a:r>
              <a:rPr lang="ru-RU" sz="2000" dirty="0" err="1" smtClean="0"/>
              <a:t>мезгіл</a:t>
            </a:r>
            <a:r>
              <a:rPr lang="ru-RU" sz="2000" dirty="0" smtClean="0"/>
              <a:t> </a:t>
            </a:r>
            <a:r>
              <a:rPr lang="ru-RU" sz="2000" dirty="0" err="1" smtClean="0"/>
              <a:t>шығарылатын катодты</a:t>
            </a:r>
            <a:r>
              <a:rPr lang="ru-RU" sz="2000" dirty="0" smtClean="0"/>
              <a:t> </a:t>
            </a:r>
            <a:r>
              <a:rPr lang="ru-RU" sz="2000" dirty="0" err="1" smtClean="0"/>
              <a:t>тұнба балқытуға жіберіледі</a:t>
            </a:r>
            <a:r>
              <a:rPr lang="ru-RU" sz="2000" dirty="0" smtClean="0"/>
              <a:t>. </a:t>
            </a:r>
            <a:r>
              <a:rPr lang="kk-KZ" sz="2000" dirty="0" smtClean="0"/>
              <a:t>Флюс</a:t>
            </a:r>
            <a:r>
              <a:rPr lang="ru-RU" sz="2000" dirty="0" smtClean="0"/>
              <a:t> </a:t>
            </a:r>
            <a:r>
              <a:rPr lang="ru-RU" sz="2000" dirty="0" err="1" smtClean="0"/>
              <a:t>ретінде</a:t>
            </a:r>
            <a:r>
              <a:rPr lang="ru-RU" sz="2000" dirty="0" smtClean="0"/>
              <a:t> б</a:t>
            </a:r>
            <a:r>
              <a:rPr lang="kk-KZ" sz="2000" dirty="0" smtClean="0"/>
              <a:t>у</a:t>
            </a:r>
            <a:r>
              <a:rPr lang="ru-RU" sz="2000" dirty="0" err="1" smtClean="0"/>
              <a:t>ра</a:t>
            </a:r>
            <a:r>
              <a:rPr lang="ru-RU" sz="2000" dirty="0" smtClean="0"/>
              <a:t> пен кварц </a:t>
            </a:r>
            <a:r>
              <a:rPr lang="ru-RU" sz="2000" dirty="0" err="1" smtClean="0"/>
              <a:t>қолданылады</a:t>
            </a:r>
            <a:r>
              <a:rPr lang="ru-RU" sz="2000" dirty="0" smtClean="0"/>
              <a:t>. Метал</a:t>
            </a:r>
            <a:r>
              <a:rPr lang="kk-KZ" sz="2000" dirty="0" smtClean="0"/>
              <a:t>ды</a:t>
            </a:r>
            <a:r>
              <a:rPr lang="ru-RU" sz="2000" dirty="0" smtClean="0"/>
              <a:t> </a:t>
            </a:r>
            <a:r>
              <a:rPr lang="ru-RU" sz="2000" dirty="0" err="1" smtClean="0"/>
              <a:t>темірді</a:t>
            </a:r>
            <a:r>
              <a:rPr lang="ru-RU" sz="2000" dirty="0" smtClean="0"/>
              <a:t> (</a:t>
            </a:r>
            <a:r>
              <a:rPr lang="ru-RU" sz="2000" dirty="0" err="1" smtClean="0"/>
              <a:t>катодты</a:t>
            </a:r>
            <a:r>
              <a:rPr lang="ru-RU" sz="2000" dirty="0" smtClean="0"/>
              <a:t> </a:t>
            </a:r>
            <a:r>
              <a:rPr lang="ru-RU" sz="2000" dirty="0" err="1" smtClean="0"/>
              <a:t>негіз</a:t>
            </a:r>
            <a:r>
              <a:rPr lang="ru-RU" sz="2000" dirty="0" smtClean="0"/>
              <a:t>) </a:t>
            </a:r>
            <a:r>
              <a:rPr lang="ru-RU" sz="2000" dirty="0" err="1" smtClean="0"/>
              <a:t>тоты</a:t>
            </a:r>
            <a:r>
              <a:rPr lang="kk-KZ" sz="2000" dirty="0" smtClean="0"/>
              <a:t>қтыр</a:t>
            </a:r>
            <a:r>
              <a:rPr lang="ru-RU" sz="2000" dirty="0" smtClean="0"/>
              <a:t>у </a:t>
            </a:r>
            <a:r>
              <a:rPr lang="ru-RU" sz="2000" dirty="0" err="1" smtClean="0"/>
              <a:t>үшін </a:t>
            </a:r>
            <a:r>
              <a:rPr lang="ru-RU" sz="2000" dirty="0" smtClean="0"/>
              <a:t>калий </a:t>
            </a:r>
            <a:r>
              <a:rPr lang="ru-RU" sz="2000" dirty="0" err="1" smtClean="0"/>
              <a:t>немесе</a:t>
            </a:r>
            <a:r>
              <a:rPr lang="ru-RU" sz="2000" dirty="0" smtClean="0"/>
              <a:t> натрий нитраты </a:t>
            </a:r>
            <a:r>
              <a:rPr lang="ru-RU" sz="2000" dirty="0" err="1" smtClean="0"/>
              <a:t>қосылады</a:t>
            </a:r>
            <a:r>
              <a:rPr lang="ru-RU" sz="2000" dirty="0" smtClean="0"/>
              <a:t>. </a:t>
            </a:r>
            <a:r>
              <a:rPr lang="ru-RU" sz="2000" dirty="0" err="1" smtClean="0"/>
              <a:t>Алынған</a:t>
            </a:r>
            <a:r>
              <a:rPr lang="ru-RU" sz="2000" dirty="0" smtClean="0"/>
              <a:t> </a:t>
            </a:r>
            <a:r>
              <a:rPr lang="kk-KZ" sz="2000" dirty="0" smtClean="0"/>
              <a:t>қара</a:t>
            </a:r>
            <a:r>
              <a:rPr lang="ru-RU" sz="2000" dirty="0" smtClean="0"/>
              <a:t> металл </a:t>
            </a:r>
            <a:r>
              <a:rPr lang="ru-RU" sz="2000" dirty="0" err="1" smtClean="0"/>
              <a:t>құймаларға құйылып</a:t>
            </a:r>
            <a:r>
              <a:rPr lang="ru-RU" sz="2000" dirty="0" smtClean="0"/>
              <a:t>, </a:t>
            </a:r>
            <a:r>
              <a:rPr lang="ru-RU" sz="2000" dirty="0" err="1" smtClean="0"/>
              <a:t>аффинажға жіберіледі</a:t>
            </a:r>
            <a:r>
              <a:rPr lang="ru-RU" sz="2000" dirty="0" smtClean="0"/>
              <a:t>.</a:t>
            </a:r>
            <a:endParaRPr lang="ru-RU" sz="20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1865</TotalTime>
  <Words>2643</Words>
  <Application>Microsoft Office PowerPoint</Application>
  <PresentationFormat>Экран (4:3)</PresentationFormat>
  <Paragraphs>60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Сорбциялық ерітінділеу</vt:lpstr>
      <vt:lpstr>     1 Иониттің регенерациясы    </vt:lpstr>
      <vt:lpstr> Мұнарада ионитті элюирлеу: а – бастапқы ионит; б – элюирлеу процесіндегі ионит  </vt:lpstr>
      <vt:lpstr>Слайд 4</vt:lpstr>
      <vt:lpstr>Слайд 5</vt:lpstr>
      <vt:lpstr>Слайд 6</vt:lpstr>
      <vt:lpstr>Слайд 7</vt:lpstr>
      <vt:lpstr>Слайд 8</vt:lpstr>
      <vt:lpstr>Регенерациялау процесінің жабдықтары</vt:lpstr>
      <vt:lpstr>   </vt:lpstr>
      <vt:lpstr>Слайд 11</vt:lpstr>
      <vt:lpstr>Тиомочевиналық ерітінділерден алтынды тұндыру</vt:lpstr>
      <vt:lpstr>Белсенді көмірмен сорбциялау </vt:lpstr>
      <vt:lpstr>Слайд 14</vt:lpstr>
      <vt:lpstr>Слайд 15</vt:lpstr>
      <vt:lpstr> Қойыртпақтан сорбциялау </vt:lpstr>
      <vt:lpstr>Слайд 17</vt:lpstr>
      <vt:lpstr>Көмірді регенерациялау</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149</cp:revision>
  <dcterms:created xsi:type="dcterms:W3CDTF">2020-02-03T08:48:04Z</dcterms:created>
  <dcterms:modified xsi:type="dcterms:W3CDTF">2021-10-21T10:36:57Z</dcterms:modified>
</cp:coreProperties>
</file>